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PT Sans Narrow"/>
      <p:regular r:id="rId41"/>
      <p:bold r:id="rId42"/>
    </p:embeddedFont>
    <p:embeddedFont>
      <p:font typeface="EB Garamond"/>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7C6DAB1-6761-4972-9B9D-BFE0671F3ECC}">
  <a:tblStyle styleId="{B7C6DAB1-6761-4972-9B9D-BFE0671F3E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TSansNarrow-bold.fntdata"/><Relationship Id="rId41" Type="http://schemas.openxmlformats.org/officeDocument/2006/relationships/font" Target="fonts/PTSansNarrow-regular.fntdata"/><Relationship Id="rId44" Type="http://schemas.openxmlformats.org/officeDocument/2006/relationships/font" Target="fonts/EBGaramond-bold.fntdata"/><Relationship Id="rId43" Type="http://schemas.openxmlformats.org/officeDocument/2006/relationships/font" Target="fonts/EBGaramond-regular.fntdata"/><Relationship Id="rId46" Type="http://schemas.openxmlformats.org/officeDocument/2006/relationships/font" Target="fonts/EBGaramond-boldItalic.fntdata"/><Relationship Id="rId45" Type="http://schemas.openxmlformats.org/officeDocument/2006/relationships/font" Target="fonts/EBGaramon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60800e762_1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60800e762_1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60800e762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60800e762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Irene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60800e762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60800e762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Irene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60800e762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60800e762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Irene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60800e762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60800e762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Irene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60800e762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60800e762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Chau</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60800e762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60800e762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Open Sans"/>
                <a:ea typeface="Open Sans"/>
                <a:cs typeface="Open Sans"/>
                <a:sym typeface="Open Sans"/>
              </a:rPr>
              <a:t>Chau</a:t>
            </a:r>
            <a:endParaRPr sz="12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2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200">
                <a:solidFill>
                  <a:schemeClr val="dk2"/>
                </a:solidFill>
                <a:latin typeface="Open Sans"/>
                <a:ea typeface="Open Sans"/>
                <a:cs typeface="Open Sans"/>
                <a:sym typeface="Open Sans"/>
              </a:rPr>
              <a:t>For each viable pipe size, the sedimenter width was varied from 0.1 to 20 meters which changed the length of pipe and amount of concrete needed to fill the bottom shape of the bays.  As the cost of pipe went down, the cost of concrete went up.  Thus, finding the optimal plan view area for each pipe size in relation to cost. </a:t>
            </a:r>
            <a:endParaRPr sz="12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rPr lang="en" sz="1200">
                <a:solidFill>
                  <a:schemeClr val="dk2"/>
                </a:solidFill>
                <a:latin typeface="Open Sans"/>
                <a:ea typeface="Open Sans"/>
                <a:cs typeface="Open Sans"/>
                <a:sym typeface="Open Sans"/>
              </a:rPr>
              <a:t>Note: Only pipe and concrete costs were taken into consideration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60800e762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60800e762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Chau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60800e762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60800e762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Srilekha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60800e762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60800e762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Srilekha: 25 bays for 6 inch pipes</a:t>
            </a:r>
            <a:endParaRPr/>
          </a:p>
          <a:p>
            <a:pPr indent="0" lvl="0" marL="0" rtl="0" algn="l">
              <a:spcBef>
                <a:spcPts val="0"/>
              </a:spcBef>
              <a:spcAft>
                <a:spcPts val="0"/>
              </a:spcAft>
              <a:buNone/>
            </a:pPr>
            <a:r>
              <a:rPr lang="en"/>
              <a:t>0.93 minimum width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60800e762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60800e762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latin typeface="EB Garamond"/>
                <a:ea typeface="EB Garamond"/>
                <a:cs typeface="EB Garamond"/>
                <a:sym typeface="EB Garamond"/>
              </a:rPr>
              <a:t>Citations: Left Image: Sedimentation.ppt (Slide 8) Courtesy of Monroe-Weber Shirk, 2019 </a:t>
            </a:r>
            <a:endParaRPr>
              <a:latin typeface="EB Garamond"/>
              <a:ea typeface="EB Garamond"/>
              <a:cs typeface="EB Garamond"/>
              <a:sym typeface="EB Garamond"/>
            </a:endParaRPr>
          </a:p>
          <a:p>
            <a:pPr indent="0" lvl="0" marL="0" rtl="0" algn="just">
              <a:lnSpc>
                <a:spcPct val="115000"/>
              </a:lnSpc>
              <a:spcBef>
                <a:spcPts val="1600"/>
              </a:spcBef>
              <a:spcAft>
                <a:spcPts val="0"/>
              </a:spcAft>
              <a:buNone/>
            </a:pPr>
            <a:r>
              <a:rPr lang="en">
                <a:latin typeface="EB Garamond"/>
                <a:ea typeface="EB Garamond"/>
                <a:cs typeface="EB Garamond"/>
                <a:sym typeface="EB Garamond"/>
              </a:rPr>
              <a:t>Right Image: Courtesy of Monroe-Weber Shirk, 2019 (Manifold ppt, pg. 1)</a:t>
            </a:r>
            <a:endParaRPr>
              <a:latin typeface="EB Garamond"/>
              <a:ea typeface="EB Garamond"/>
              <a:cs typeface="EB Garamond"/>
              <a:sym typeface="EB Garamond"/>
            </a:endParaRPr>
          </a:p>
          <a:p>
            <a:pPr indent="0" lvl="0" marL="0" rtl="0" algn="just">
              <a:lnSpc>
                <a:spcPct val="115000"/>
              </a:lnSpc>
              <a:spcBef>
                <a:spcPts val="1600"/>
              </a:spcBef>
              <a:spcAft>
                <a:spcPts val="0"/>
              </a:spcAft>
              <a:buNone/>
            </a:pPr>
            <a:r>
              <a:rPr lang="en">
                <a:latin typeface="EB Garamond"/>
                <a:ea typeface="EB Garamond"/>
                <a:cs typeface="EB Garamond"/>
                <a:sym typeface="EB Garamond"/>
              </a:rPr>
              <a:t>O</a:t>
            </a:r>
            <a:r>
              <a:rPr lang="en">
                <a:latin typeface="EB Garamond"/>
                <a:ea typeface="EB Garamond"/>
                <a:cs typeface="EB Garamond"/>
                <a:sym typeface="EB Garamond"/>
              </a:rPr>
              <a:t>riginally, AguaClara was created to implement clean water to underserved communities.  These regions were small in population, and so AguaClara water treatment plants had lower flow rates.  With the growing communities, we would now like to have plants with higher flow rate capacities to have the ability to serve growing communities.  The current plant design has 10 channels each with a flow rate of 6 L/s. This gives a maximum flow rate of 60 L/s for a traditional AguaClara plant. If higher flow rates are desired, 2 sedimentors are added so you can add the flow rates to get the plant flow rate, giving a plant flow rate of 120 L/s. Traditionally, the width of the sedimentation bay is determined by the width of plate settler. We are interested in designing plants with higher flow rates, so that we can service larger communities. </a:t>
            </a:r>
            <a:endParaRPr>
              <a:latin typeface="EB Garamond"/>
              <a:ea typeface="EB Garamond"/>
              <a:cs typeface="EB Garamond"/>
              <a:sym typeface="EB Garamond"/>
            </a:endParaRPr>
          </a:p>
          <a:p>
            <a:pPr indent="0" lvl="0" marL="0" rtl="0" algn="just">
              <a:lnSpc>
                <a:spcPct val="115000"/>
              </a:lnSpc>
              <a:spcBef>
                <a:spcPts val="1600"/>
              </a:spcBef>
              <a:spcAft>
                <a:spcPts val="0"/>
              </a:spcAft>
              <a:buNone/>
            </a:pPr>
            <a:r>
              <a:rPr lang="en">
                <a:latin typeface="EB Garamond"/>
                <a:ea typeface="EB Garamond"/>
                <a:cs typeface="EB Garamond"/>
                <a:sym typeface="EB Garamond"/>
              </a:rPr>
              <a:t>More flow rate double the number of sedimentors</a:t>
            </a:r>
            <a:endParaRPr>
              <a:latin typeface="EB Garamond"/>
              <a:ea typeface="EB Garamond"/>
              <a:cs typeface="EB Garamond"/>
              <a:sym typeface="EB Garamond"/>
            </a:endParaRPr>
          </a:p>
          <a:p>
            <a:pPr indent="0" lvl="0" marL="0" rtl="0" algn="just">
              <a:lnSpc>
                <a:spcPct val="115000"/>
              </a:lnSpc>
              <a:spcBef>
                <a:spcPts val="1600"/>
              </a:spcBef>
              <a:spcAft>
                <a:spcPts val="1600"/>
              </a:spcAft>
              <a:buNone/>
            </a:pPr>
            <a:r>
              <a:t/>
            </a:r>
            <a:endParaRPr>
              <a:latin typeface="EB Garamond"/>
              <a:ea typeface="EB Garamond"/>
              <a:cs typeface="EB Garamond"/>
              <a:sym typeface="EB Garamon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60800e762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60800e762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Irene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Recommended Design CAD drawing - to scale: Side View</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60800e762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60800e762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Irene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Recommended Design: Plan View</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60800e7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60800e76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Srilekha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60800e762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60800e762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60800e762_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60800e762_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60800e762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60800e762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60800e762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60800e762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60800e762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60800e762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60800e762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60800e762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60800e762_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60800e762_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60800e762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60800e762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Srilekha: Our overall approach was the following. First we removed the dividing walls, so that there is one tank with multiple manifolds. This allows us to play around with the manifold spacing and not be limited by the plate settler width. The second step was to check various pipe sizes for optimal designs and then consider cost and ease of construction to decide on the optimal geometry.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60800e762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60800e762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60800e762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60800e762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60800e762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60800e762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60800e762_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60800e762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60800e762_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60800e762_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60800e762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60800e762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Srilekha- So first we assumed a flow rate of 100 L/s. This was set as a variable, so it could be changed for other designs. The upflow velocity was constrained at 1 mm/s. As shown in past AguaClara designs, this is a sufficient velocity to ensure floc resuspension. The head loss through the diffuser ports was also set at 1 cm, since there’s a small energy requirement to keep the floc blanket resuspended.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60800e762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60800e762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Srilekha- Using the 1 cm head loss, we can find the port velocity. Using the manifold equation and the port velocity we just found, we can find the manifold velocity. A flow ratio of 0.8 was determined to be an give an adequate flow distribution along the manifold. Using the manifold velocity and the cross sectional area of the manifold pipe, the flow rate through each bay can be found. Going back to our design flow rate and flow rate through each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60800e762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60800e762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Srilekha- Based on the flow rate through each bay and the number of bays, we can find the actual flow rate. Using the actual flow rate and the upflow velocity, we can find the plan view area of the tank. Using a similar process, we can find the plan view area of the bay.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60800e762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60800e76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Irene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60800e762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60800e76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Irene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60800e76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60800e76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9.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35.png"/><Relationship Id="rId5"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6.png"/><Relationship Id="rId7"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693025" y="1452425"/>
            <a:ext cx="77589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100 L/s Sedimentation </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Lily Pads</a:t>
            </a:r>
            <a:endParaRPr/>
          </a:p>
          <a:p>
            <a:pPr indent="0" lvl="0" marL="0" rtl="0" algn="ctr">
              <a:spcBef>
                <a:spcPts val="0"/>
              </a:spcBef>
              <a:spcAft>
                <a:spcPts val="0"/>
              </a:spcAft>
              <a:buNone/>
            </a:pPr>
            <a:r>
              <a:rPr lang="en"/>
              <a:t>December 18, 2019</a:t>
            </a:r>
            <a:endParaRPr/>
          </a:p>
        </p:txBody>
      </p:sp>
      <p:pic>
        <p:nvPicPr>
          <p:cNvPr id="68" name="Google Shape;68;p13"/>
          <p:cNvPicPr preferRelativeResize="0"/>
          <p:nvPr/>
        </p:nvPicPr>
        <p:blipFill rotWithShape="1">
          <a:blip r:embed="rId3">
            <a:alphaModFix/>
          </a:blip>
          <a:srcRect b="0" l="0" r="0" t="0"/>
          <a:stretch/>
        </p:blipFill>
        <p:spPr>
          <a:xfrm>
            <a:off x="-108850" y="3865026"/>
            <a:ext cx="1466824" cy="1387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2"/>
          <p:cNvPicPr preferRelativeResize="0"/>
          <p:nvPr/>
        </p:nvPicPr>
        <p:blipFill rotWithShape="1">
          <a:blip r:embed="rId3">
            <a:alphaModFix/>
          </a:blip>
          <a:srcRect b="0" l="0" r="0" t="0"/>
          <a:stretch/>
        </p:blipFill>
        <p:spPr>
          <a:xfrm>
            <a:off x="117925" y="4419350"/>
            <a:ext cx="1869625" cy="593200"/>
          </a:xfrm>
          <a:prstGeom prst="rect">
            <a:avLst/>
          </a:prstGeom>
          <a:noFill/>
          <a:ln>
            <a:noFill/>
          </a:ln>
        </p:spPr>
      </p:pic>
      <p:pic>
        <p:nvPicPr>
          <p:cNvPr id="154" name="Google Shape;154;p22"/>
          <p:cNvPicPr preferRelativeResize="0"/>
          <p:nvPr/>
        </p:nvPicPr>
        <p:blipFill>
          <a:blip r:embed="rId4">
            <a:alphaModFix/>
          </a:blip>
          <a:stretch>
            <a:fillRect/>
          </a:stretch>
        </p:blipFill>
        <p:spPr>
          <a:xfrm>
            <a:off x="195675" y="46075"/>
            <a:ext cx="8738300" cy="5022000"/>
          </a:xfrm>
          <a:prstGeom prst="rect">
            <a:avLst/>
          </a:prstGeom>
          <a:noFill/>
          <a:ln>
            <a:noFill/>
          </a:ln>
        </p:spPr>
      </p:pic>
      <p:cxnSp>
        <p:nvCxnSpPr>
          <p:cNvPr id="155" name="Google Shape;155;p22"/>
          <p:cNvCxnSpPr/>
          <p:nvPr/>
        </p:nvCxnSpPr>
        <p:spPr>
          <a:xfrm>
            <a:off x="731300" y="706525"/>
            <a:ext cx="7765800" cy="0"/>
          </a:xfrm>
          <a:prstGeom prst="straightConnector1">
            <a:avLst/>
          </a:prstGeom>
          <a:noFill/>
          <a:ln cap="flat" cmpd="sng" w="28575">
            <a:solidFill>
              <a:srgbClr val="FF0000"/>
            </a:solidFill>
            <a:prstDash val="solid"/>
            <a:round/>
            <a:headEnd len="med" w="med" type="none"/>
            <a:tailEnd len="med" w="med" type="none"/>
          </a:ln>
        </p:spPr>
      </p:cxnSp>
      <p:cxnSp>
        <p:nvCxnSpPr>
          <p:cNvPr id="156" name="Google Shape;156;p22"/>
          <p:cNvCxnSpPr/>
          <p:nvPr/>
        </p:nvCxnSpPr>
        <p:spPr>
          <a:xfrm>
            <a:off x="731300" y="959775"/>
            <a:ext cx="7765800" cy="0"/>
          </a:xfrm>
          <a:prstGeom prst="straightConnector1">
            <a:avLst/>
          </a:prstGeom>
          <a:noFill/>
          <a:ln cap="flat" cmpd="sng" w="28575">
            <a:solidFill>
              <a:srgbClr val="FF0000"/>
            </a:solidFill>
            <a:prstDash val="solid"/>
            <a:round/>
            <a:headEnd len="med" w="med" type="none"/>
            <a:tailEnd len="med" w="med" type="none"/>
          </a:ln>
        </p:spPr>
      </p:cxnSp>
      <p:cxnSp>
        <p:nvCxnSpPr>
          <p:cNvPr id="157" name="Google Shape;157;p22"/>
          <p:cNvCxnSpPr/>
          <p:nvPr/>
        </p:nvCxnSpPr>
        <p:spPr>
          <a:xfrm>
            <a:off x="731300" y="1213025"/>
            <a:ext cx="7765800" cy="0"/>
          </a:xfrm>
          <a:prstGeom prst="straightConnector1">
            <a:avLst/>
          </a:prstGeom>
          <a:noFill/>
          <a:ln cap="flat" cmpd="sng" w="28575">
            <a:solidFill>
              <a:srgbClr val="FF0000"/>
            </a:solidFill>
            <a:prstDash val="solid"/>
            <a:round/>
            <a:headEnd len="med" w="med" type="none"/>
            <a:tailEnd len="med" w="med" type="none"/>
          </a:ln>
        </p:spPr>
      </p:cxnSp>
      <p:cxnSp>
        <p:nvCxnSpPr>
          <p:cNvPr id="158" name="Google Shape;158;p22"/>
          <p:cNvCxnSpPr/>
          <p:nvPr/>
        </p:nvCxnSpPr>
        <p:spPr>
          <a:xfrm>
            <a:off x="731300" y="1466275"/>
            <a:ext cx="7765800" cy="0"/>
          </a:xfrm>
          <a:prstGeom prst="straightConnector1">
            <a:avLst/>
          </a:prstGeom>
          <a:noFill/>
          <a:ln cap="flat" cmpd="sng" w="28575">
            <a:solidFill>
              <a:srgbClr val="FF0000"/>
            </a:solidFill>
            <a:prstDash val="solid"/>
            <a:round/>
            <a:headEnd len="med" w="med" type="none"/>
            <a:tailEnd len="med" w="med" type="none"/>
          </a:ln>
        </p:spPr>
      </p:cxnSp>
      <p:cxnSp>
        <p:nvCxnSpPr>
          <p:cNvPr id="159" name="Google Shape;159;p22"/>
          <p:cNvCxnSpPr/>
          <p:nvPr/>
        </p:nvCxnSpPr>
        <p:spPr>
          <a:xfrm>
            <a:off x="731300" y="1719525"/>
            <a:ext cx="7765800" cy="0"/>
          </a:xfrm>
          <a:prstGeom prst="straightConnector1">
            <a:avLst/>
          </a:prstGeom>
          <a:noFill/>
          <a:ln cap="flat" cmpd="sng" w="28575">
            <a:solidFill>
              <a:srgbClr val="FF0000"/>
            </a:solidFill>
            <a:prstDash val="solid"/>
            <a:round/>
            <a:headEnd len="med" w="med" type="none"/>
            <a:tailEnd len="med" w="med" type="none"/>
          </a:ln>
        </p:spPr>
      </p:cxnSp>
      <p:cxnSp>
        <p:nvCxnSpPr>
          <p:cNvPr id="160" name="Google Shape;160;p22"/>
          <p:cNvCxnSpPr/>
          <p:nvPr/>
        </p:nvCxnSpPr>
        <p:spPr>
          <a:xfrm>
            <a:off x="731300" y="1930775"/>
            <a:ext cx="7765800" cy="0"/>
          </a:xfrm>
          <a:prstGeom prst="straightConnector1">
            <a:avLst/>
          </a:prstGeom>
          <a:noFill/>
          <a:ln cap="flat" cmpd="sng" w="28575">
            <a:solidFill>
              <a:srgbClr val="FF0000"/>
            </a:solidFill>
            <a:prstDash val="solid"/>
            <a:round/>
            <a:headEnd len="med" w="med" type="none"/>
            <a:tailEnd len="med" w="med" type="none"/>
          </a:ln>
        </p:spPr>
      </p:cxnSp>
      <p:cxnSp>
        <p:nvCxnSpPr>
          <p:cNvPr id="161" name="Google Shape;161;p22"/>
          <p:cNvCxnSpPr/>
          <p:nvPr/>
        </p:nvCxnSpPr>
        <p:spPr>
          <a:xfrm>
            <a:off x="830475" y="3932125"/>
            <a:ext cx="7765800" cy="0"/>
          </a:xfrm>
          <a:prstGeom prst="straightConnector1">
            <a:avLst/>
          </a:prstGeom>
          <a:noFill/>
          <a:ln cap="flat" cmpd="sng" w="28575">
            <a:solidFill>
              <a:srgbClr val="FF0000"/>
            </a:solidFill>
            <a:prstDash val="solid"/>
            <a:round/>
            <a:headEnd len="med" w="med" type="none"/>
            <a:tailEnd len="med" w="med" type="none"/>
          </a:ln>
        </p:spPr>
      </p:cxnSp>
      <p:cxnSp>
        <p:nvCxnSpPr>
          <p:cNvPr id="162" name="Google Shape;162;p22"/>
          <p:cNvCxnSpPr/>
          <p:nvPr/>
        </p:nvCxnSpPr>
        <p:spPr>
          <a:xfrm>
            <a:off x="830475" y="4168600"/>
            <a:ext cx="7765800" cy="0"/>
          </a:xfrm>
          <a:prstGeom prst="straightConnector1">
            <a:avLst/>
          </a:prstGeom>
          <a:noFill/>
          <a:ln cap="flat" cmpd="sng" w="28575">
            <a:solidFill>
              <a:srgbClr val="FF0000"/>
            </a:solidFill>
            <a:prstDash val="solid"/>
            <a:round/>
            <a:headEnd len="med" w="med" type="none"/>
            <a:tailEnd len="med" w="med" type="none"/>
          </a:ln>
        </p:spPr>
      </p:cxnSp>
      <p:cxnSp>
        <p:nvCxnSpPr>
          <p:cNvPr id="163" name="Google Shape;163;p22"/>
          <p:cNvCxnSpPr/>
          <p:nvPr/>
        </p:nvCxnSpPr>
        <p:spPr>
          <a:xfrm>
            <a:off x="925175" y="4419350"/>
            <a:ext cx="7765800" cy="0"/>
          </a:xfrm>
          <a:prstGeom prst="straightConnector1">
            <a:avLst/>
          </a:prstGeom>
          <a:noFill/>
          <a:ln cap="flat" cmpd="sng" w="28575">
            <a:solidFill>
              <a:srgbClr val="FF0000"/>
            </a:solidFill>
            <a:prstDash val="solid"/>
            <a:round/>
            <a:headEnd len="med" w="med" type="none"/>
            <a:tailEnd len="med" w="med" type="none"/>
          </a:ln>
        </p:spPr>
      </p:cxnSp>
      <p:cxnSp>
        <p:nvCxnSpPr>
          <p:cNvPr id="164" name="Google Shape;164;p22"/>
          <p:cNvCxnSpPr/>
          <p:nvPr/>
        </p:nvCxnSpPr>
        <p:spPr>
          <a:xfrm>
            <a:off x="830475" y="4658275"/>
            <a:ext cx="7765800" cy="0"/>
          </a:xfrm>
          <a:prstGeom prst="straightConnector1">
            <a:avLst/>
          </a:prstGeom>
          <a:noFill/>
          <a:ln cap="flat" cmpd="sng" w="28575">
            <a:solidFill>
              <a:srgbClr val="FF0000"/>
            </a:solidFill>
            <a:prstDash val="solid"/>
            <a:round/>
            <a:headEnd len="med" w="med" type="none"/>
            <a:tailEnd len="med" w="med" type="none"/>
          </a:ln>
        </p:spPr>
      </p:cxnSp>
      <p:cxnSp>
        <p:nvCxnSpPr>
          <p:cNvPr id="165" name="Google Shape;165;p22"/>
          <p:cNvCxnSpPr/>
          <p:nvPr/>
        </p:nvCxnSpPr>
        <p:spPr>
          <a:xfrm>
            <a:off x="925175" y="4911525"/>
            <a:ext cx="7765800" cy="0"/>
          </a:xfrm>
          <a:prstGeom prst="straightConnector1">
            <a:avLst/>
          </a:prstGeom>
          <a:noFill/>
          <a:ln cap="flat" cmpd="sng" w="28575">
            <a:solidFill>
              <a:srgbClr val="FF0000"/>
            </a:solidFill>
            <a:prstDash val="solid"/>
            <a:round/>
            <a:headEnd len="med" w="med" type="none"/>
            <a:tailEnd len="med" w="med" type="none"/>
          </a:ln>
        </p:spPr>
      </p:cxnSp>
      <p:sp>
        <p:nvSpPr>
          <p:cNvPr id="166" name="Google Shape;166;p22"/>
          <p:cNvSpPr/>
          <p:nvPr/>
        </p:nvSpPr>
        <p:spPr>
          <a:xfrm>
            <a:off x="798525" y="2059625"/>
            <a:ext cx="7698600" cy="1758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Width - Length Considerations</a:t>
            </a:r>
            <a:endParaRPr/>
          </a:p>
          <a:p>
            <a:pPr indent="0" lvl="0" marL="0" rtl="0" algn="l">
              <a:spcBef>
                <a:spcPts val="0"/>
              </a:spcBef>
              <a:spcAft>
                <a:spcPts val="0"/>
              </a:spcAft>
              <a:buNone/>
            </a:pPr>
            <a:r>
              <a:t/>
            </a:r>
            <a:endParaRPr/>
          </a:p>
        </p:txBody>
      </p:sp>
      <p:sp>
        <p:nvSpPr>
          <p:cNvPr id="172" name="Google Shape;172;p23"/>
          <p:cNvSpPr txBox="1"/>
          <p:nvPr>
            <p:ph idx="1" type="body"/>
          </p:nvPr>
        </p:nvSpPr>
        <p:spPr>
          <a:xfrm>
            <a:off x="311700" y="1152425"/>
            <a:ext cx="8185200" cy="34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We have calculated the minimum width and maximum length of each bay (and therefore of the tank)</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Let’s explore what happens at different width-length ratios!</a:t>
            </a:r>
            <a:endParaRPr/>
          </a:p>
          <a:p>
            <a:pPr indent="0" lvl="0" marL="0" rtl="0" algn="l">
              <a:spcBef>
                <a:spcPts val="1600"/>
              </a:spcBef>
              <a:spcAft>
                <a:spcPts val="1600"/>
              </a:spcAft>
              <a:buNone/>
            </a:pPr>
            <a:r>
              <a:t/>
            </a:r>
            <a:endParaRPr/>
          </a:p>
        </p:txBody>
      </p:sp>
      <p:pic>
        <p:nvPicPr>
          <p:cNvPr id="173" name="Google Shape;173;p23"/>
          <p:cNvPicPr preferRelativeResize="0"/>
          <p:nvPr/>
        </p:nvPicPr>
        <p:blipFill rotWithShape="1">
          <a:blip r:embed="rId3">
            <a:alphaModFix/>
          </a:blip>
          <a:srcRect b="0" l="0" r="0" t="0"/>
          <a:stretch/>
        </p:blipFill>
        <p:spPr>
          <a:xfrm>
            <a:off x="117925" y="4419350"/>
            <a:ext cx="1869625" cy="59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Width  - Length Considerations</a:t>
            </a:r>
            <a:endParaRPr/>
          </a:p>
        </p:txBody>
      </p:sp>
      <p:sp>
        <p:nvSpPr>
          <p:cNvPr id="179" name="Google Shape;179;p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24"/>
          <p:cNvPicPr preferRelativeResize="0"/>
          <p:nvPr/>
        </p:nvPicPr>
        <p:blipFill>
          <a:blip r:embed="rId3">
            <a:alphaModFix/>
          </a:blip>
          <a:stretch>
            <a:fillRect/>
          </a:stretch>
        </p:blipFill>
        <p:spPr>
          <a:xfrm>
            <a:off x="92438" y="1569922"/>
            <a:ext cx="5352975" cy="2003650"/>
          </a:xfrm>
          <a:prstGeom prst="rect">
            <a:avLst/>
          </a:prstGeom>
          <a:noFill/>
          <a:ln>
            <a:noFill/>
          </a:ln>
        </p:spPr>
      </p:pic>
      <p:pic>
        <p:nvPicPr>
          <p:cNvPr id="181" name="Google Shape;181;p24"/>
          <p:cNvPicPr preferRelativeResize="0"/>
          <p:nvPr/>
        </p:nvPicPr>
        <p:blipFill>
          <a:blip r:embed="rId4">
            <a:alphaModFix/>
          </a:blip>
          <a:stretch>
            <a:fillRect/>
          </a:stretch>
        </p:blipFill>
        <p:spPr>
          <a:xfrm>
            <a:off x="5513375" y="790225"/>
            <a:ext cx="3558925" cy="3985725"/>
          </a:xfrm>
          <a:prstGeom prst="rect">
            <a:avLst/>
          </a:prstGeom>
          <a:noFill/>
          <a:ln>
            <a:noFill/>
          </a:ln>
        </p:spPr>
      </p:pic>
      <p:pic>
        <p:nvPicPr>
          <p:cNvPr id="182" name="Google Shape;182;p24"/>
          <p:cNvPicPr preferRelativeResize="0"/>
          <p:nvPr/>
        </p:nvPicPr>
        <p:blipFill rotWithShape="1">
          <a:blip r:embed="rId5">
            <a:alphaModFix/>
          </a:blip>
          <a:srcRect b="0" l="0" r="0" t="0"/>
          <a:stretch/>
        </p:blipFill>
        <p:spPr>
          <a:xfrm>
            <a:off x="117925" y="4419350"/>
            <a:ext cx="1869625" cy="59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Width - Length Considerations</a:t>
            </a:r>
            <a:endParaRPr/>
          </a:p>
        </p:txBody>
      </p:sp>
      <p:sp>
        <p:nvSpPr>
          <p:cNvPr id="188" name="Google Shape;188;p25"/>
          <p:cNvSpPr txBox="1"/>
          <p:nvPr>
            <p:ph idx="1" type="body"/>
          </p:nvPr>
        </p:nvSpPr>
        <p:spPr>
          <a:xfrm>
            <a:off x="311700" y="1266325"/>
            <a:ext cx="66135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If we minimize width:</a:t>
            </a:r>
            <a:endParaRPr b="1"/>
          </a:p>
          <a:p>
            <a:pPr indent="-342900" lvl="0" marL="457200" rtl="0" algn="l">
              <a:spcBef>
                <a:spcPts val="1600"/>
              </a:spcBef>
              <a:spcAft>
                <a:spcPts val="0"/>
              </a:spcAft>
              <a:buSzPts val="1800"/>
              <a:buAutoNum type="arabicPeriod"/>
            </a:pPr>
            <a:r>
              <a:rPr lang="en"/>
              <a:t>Minimize concrete used</a:t>
            </a:r>
            <a:endParaRPr/>
          </a:p>
          <a:p>
            <a:pPr indent="-342900" lvl="0" marL="457200" rtl="0" algn="l">
              <a:spcBef>
                <a:spcPts val="0"/>
              </a:spcBef>
              <a:spcAft>
                <a:spcPts val="0"/>
              </a:spcAft>
              <a:buSzPts val="1800"/>
              <a:buAutoNum type="arabicPeriod"/>
            </a:pPr>
            <a:r>
              <a:rPr lang="en"/>
              <a:t>Minimize depth</a:t>
            </a:r>
            <a:endParaRPr/>
          </a:p>
          <a:p>
            <a:pPr indent="-342900" lvl="0" marL="457200" rtl="0" algn="l">
              <a:spcBef>
                <a:spcPts val="0"/>
              </a:spcBef>
              <a:spcAft>
                <a:spcPts val="0"/>
              </a:spcAft>
              <a:buSzPts val="1800"/>
              <a:buAutoNum type="arabicPeriod"/>
            </a:pPr>
            <a:r>
              <a:rPr lang="en"/>
              <a:t>Maximize the amount of pipe needed</a:t>
            </a:r>
            <a:endParaRPr/>
          </a:p>
        </p:txBody>
      </p:sp>
      <p:pic>
        <p:nvPicPr>
          <p:cNvPr id="189" name="Google Shape;189;p25"/>
          <p:cNvPicPr preferRelativeResize="0"/>
          <p:nvPr/>
        </p:nvPicPr>
        <p:blipFill>
          <a:blip r:embed="rId3">
            <a:alphaModFix/>
          </a:blip>
          <a:stretch>
            <a:fillRect/>
          </a:stretch>
        </p:blipFill>
        <p:spPr>
          <a:xfrm>
            <a:off x="5076250" y="1828800"/>
            <a:ext cx="2324100" cy="1485900"/>
          </a:xfrm>
          <a:prstGeom prst="rect">
            <a:avLst/>
          </a:prstGeom>
          <a:noFill/>
          <a:ln>
            <a:noFill/>
          </a:ln>
        </p:spPr>
      </p:pic>
      <p:pic>
        <p:nvPicPr>
          <p:cNvPr id="190" name="Google Shape;190;p25"/>
          <p:cNvPicPr preferRelativeResize="0"/>
          <p:nvPr/>
        </p:nvPicPr>
        <p:blipFill>
          <a:blip r:embed="rId4">
            <a:alphaModFix/>
          </a:blip>
          <a:stretch>
            <a:fillRect/>
          </a:stretch>
        </p:blipFill>
        <p:spPr>
          <a:xfrm>
            <a:off x="7530450" y="122225"/>
            <a:ext cx="1412575" cy="4766350"/>
          </a:xfrm>
          <a:prstGeom prst="rect">
            <a:avLst/>
          </a:prstGeom>
          <a:noFill/>
          <a:ln>
            <a:noFill/>
          </a:ln>
        </p:spPr>
      </p:pic>
      <p:pic>
        <p:nvPicPr>
          <p:cNvPr id="191" name="Google Shape;191;p25"/>
          <p:cNvPicPr preferRelativeResize="0"/>
          <p:nvPr/>
        </p:nvPicPr>
        <p:blipFill rotWithShape="1">
          <a:blip r:embed="rId5">
            <a:alphaModFix/>
          </a:blip>
          <a:srcRect b="0" l="0" r="0" t="0"/>
          <a:stretch/>
        </p:blipFill>
        <p:spPr>
          <a:xfrm>
            <a:off x="117925" y="4419350"/>
            <a:ext cx="1869625" cy="59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Width - Length Considerations</a:t>
            </a:r>
            <a:endParaRPr/>
          </a:p>
        </p:txBody>
      </p:sp>
      <p:sp>
        <p:nvSpPr>
          <p:cNvPr id="197" name="Google Shape;197;p26"/>
          <p:cNvSpPr txBox="1"/>
          <p:nvPr>
            <p:ph idx="1" type="body"/>
          </p:nvPr>
        </p:nvSpPr>
        <p:spPr>
          <a:xfrm>
            <a:off x="311700" y="1266325"/>
            <a:ext cx="66135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If we maximize width:</a:t>
            </a:r>
            <a:endParaRPr b="1"/>
          </a:p>
          <a:p>
            <a:pPr indent="-342900" lvl="0" marL="457200" rtl="0" algn="l">
              <a:spcBef>
                <a:spcPts val="1600"/>
              </a:spcBef>
              <a:spcAft>
                <a:spcPts val="0"/>
              </a:spcAft>
              <a:buSzPts val="1800"/>
              <a:buAutoNum type="arabicPeriod"/>
            </a:pPr>
            <a:r>
              <a:rPr lang="en"/>
              <a:t>Maximize concrete used</a:t>
            </a:r>
            <a:endParaRPr/>
          </a:p>
          <a:p>
            <a:pPr indent="-342900" lvl="0" marL="457200" rtl="0" algn="l">
              <a:spcBef>
                <a:spcPts val="0"/>
              </a:spcBef>
              <a:spcAft>
                <a:spcPts val="0"/>
              </a:spcAft>
              <a:buSzPts val="1800"/>
              <a:buAutoNum type="arabicPeriod"/>
            </a:pPr>
            <a:r>
              <a:rPr lang="en"/>
              <a:t>Maximize depth</a:t>
            </a:r>
            <a:endParaRPr/>
          </a:p>
          <a:p>
            <a:pPr indent="-342900" lvl="0" marL="457200" rtl="0" algn="l">
              <a:spcBef>
                <a:spcPts val="0"/>
              </a:spcBef>
              <a:spcAft>
                <a:spcPts val="0"/>
              </a:spcAft>
              <a:buSzPts val="1800"/>
              <a:buAutoNum type="arabicPeriod"/>
            </a:pPr>
            <a:r>
              <a:rPr lang="en"/>
              <a:t>Minimize the amount of pipe needed</a:t>
            </a:r>
            <a:endParaRPr/>
          </a:p>
        </p:txBody>
      </p:sp>
      <p:pic>
        <p:nvPicPr>
          <p:cNvPr id="198" name="Google Shape;198;p26"/>
          <p:cNvPicPr preferRelativeResize="0"/>
          <p:nvPr/>
        </p:nvPicPr>
        <p:blipFill>
          <a:blip r:embed="rId3">
            <a:alphaModFix/>
          </a:blip>
          <a:stretch>
            <a:fillRect/>
          </a:stretch>
        </p:blipFill>
        <p:spPr>
          <a:xfrm>
            <a:off x="5405312" y="2830750"/>
            <a:ext cx="2763800" cy="2159750"/>
          </a:xfrm>
          <a:prstGeom prst="rect">
            <a:avLst/>
          </a:prstGeom>
          <a:noFill/>
          <a:ln>
            <a:noFill/>
          </a:ln>
        </p:spPr>
      </p:pic>
      <p:pic>
        <p:nvPicPr>
          <p:cNvPr id="199" name="Google Shape;199;p26"/>
          <p:cNvPicPr preferRelativeResize="0"/>
          <p:nvPr/>
        </p:nvPicPr>
        <p:blipFill>
          <a:blip r:embed="rId4">
            <a:alphaModFix/>
          </a:blip>
          <a:stretch>
            <a:fillRect/>
          </a:stretch>
        </p:blipFill>
        <p:spPr>
          <a:xfrm>
            <a:off x="5198597" y="1068022"/>
            <a:ext cx="3177225" cy="1855175"/>
          </a:xfrm>
          <a:prstGeom prst="rect">
            <a:avLst/>
          </a:prstGeom>
          <a:noFill/>
          <a:ln>
            <a:noFill/>
          </a:ln>
        </p:spPr>
      </p:pic>
      <p:pic>
        <p:nvPicPr>
          <p:cNvPr id="200" name="Google Shape;200;p26"/>
          <p:cNvPicPr preferRelativeResize="0"/>
          <p:nvPr/>
        </p:nvPicPr>
        <p:blipFill rotWithShape="1">
          <a:blip r:embed="rId5">
            <a:alphaModFix/>
          </a:blip>
          <a:srcRect b="0" l="0" r="0" t="0"/>
          <a:stretch/>
        </p:blipFill>
        <p:spPr>
          <a:xfrm>
            <a:off x="117925" y="4419350"/>
            <a:ext cx="1869625" cy="59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311700" y="5331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Analysis</a:t>
            </a:r>
            <a:endParaRPr/>
          </a:p>
        </p:txBody>
      </p:sp>
      <p:pic>
        <p:nvPicPr>
          <p:cNvPr id="206" name="Google Shape;206;p27"/>
          <p:cNvPicPr preferRelativeResize="0"/>
          <p:nvPr/>
        </p:nvPicPr>
        <p:blipFill>
          <a:blip r:embed="rId3">
            <a:alphaModFix/>
          </a:blip>
          <a:stretch>
            <a:fillRect/>
          </a:stretch>
        </p:blipFill>
        <p:spPr>
          <a:xfrm>
            <a:off x="51550" y="2044722"/>
            <a:ext cx="4520450" cy="2951453"/>
          </a:xfrm>
          <a:prstGeom prst="rect">
            <a:avLst/>
          </a:prstGeom>
          <a:noFill/>
          <a:ln>
            <a:noFill/>
          </a:ln>
        </p:spPr>
      </p:pic>
      <p:pic>
        <p:nvPicPr>
          <p:cNvPr id="207" name="Google Shape;207;p27"/>
          <p:cNvPicPr preferRelativeResize="0"/>
          <p:nvPr/>
        </p:nvPicPr>
        <p:blipFill>
          <a:blip r:embed="rId4">
            <a:alphaModFix/>
          </a:blip>
          <a:stretch>
            <a:fillRect/>
          </a:stretch>
        </p:blipFill>
        <p:spPr>
          <a:xfrm>
            <a:off x="5000525" y="30450"/>
            <a:ext cx="3496200" cy="5082589"/>
          </a:xfrm>
          <a:prstGeom prst="rect">
            <a:avLst/>
          </a:prstGeom>
          <a:noFill/>
          <a:ln>
            <a:noFill/>
          </a:ln>
        </p:spPr>
      </p:pic>
      <p:sp>
        <p:nvSpPr>
          <p:cNvPr id="208" name="Google Shape;208;p27"/>
          <p:cNvSpPr/>
          <p:nvPr/>
        </p:nvSpPr>
        <p:spPr>
          <a:xfrm>
            <a:off x="5000525" y="1496550"/>
            <a:ext cx="3496200" cy="2100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Analysis</a:t>
            </a:r>
            <a:endParaRPr/>
          </a:p>
        </p:txBody>
      </p:sp>
      <p:pic>
        <p:nvPicPr>
          <p:cNvPr id="214" name="Google Shape;214;p28"/>
          <p:cNvPicPr preferRelativeResize="0"/>
          <p:nvPr/>
        </p:nvPicPr>
        <p:blipFill rotWithShape="1">
          <a:blip r:embed="rId3">
            <a:alphaModFix/>
          </a:blip>
          <a:srcRect b="0" l="0" r="0" t="0"/>
          <a:stretch/>
        </p:blipFill>
        <p:spPr>
          <a:xfrm>
            <a:off x="117925" y="4419350"/>
            <a:ext cx="1869625" cy="593200"/>
          </a:xfrm>
          <a:prstGeom prst="rect">
            <a:avLst/>
          </a:prstGeom>
          <a:noFill/>
          <a:ln>
            <a:noFill/>
          </a:ln>
        </p:spPr>
      </p:pic>
      <p:pic>
        <p:nvPicPr>
          <p:cNvPr id="215" name="Google Shape;215;p28"/>
          <p:cNvPicPr preferRelativeResize="0"/>
          <p:nvPr/>
        </p:nvPicPr>
        <p:blipFill>
          <a:blip r:embed="rId4">
            <a:alphaModFix/>
          </a:blip>
          <a:stretch>
            <a:fillRect/>
          </a:stretch>
        </p:blipFill>
        <p:spPr>
          <a:xfrm>
            <a:off x="1888477" y="1082438"/>
            <a:ext cx="6121050" cy="367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42750" y="276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per Unit Flow Rate</a:t>
            </a:r>
            <a:endParaRPr/>
          </a:p>
        </p:txBody>
      </p:sp>
      <p:sp>
        <p:nvSpPr>
          <p:cNvPr id="221" name="Google Shape;221;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2" name="Google Shape;222;p29"/>
          <p:cNvPicPr preferRelativeResize="0"/>
          <p:nvPr/>
        </p:nvPicPr>
        <p:blipFill>
          <a:blip r:embed="rId3">
            <a:alphaModFix/>
          </a:blip>
          <a:stretch>
            <a:fillRect/>
          </a:stretch>
        </p:blipFill>
        <p:spPr>
          <a:xfrm>
            <a:off x="1958325" y="1174150"/>
            <a:ext cx="4930825" cy="3445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28" name="Google Shape;228;p3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These are recommendations for a 100 L/s design which can be amended if the design flow rate is higher</a:t>
            </a:r>
            <a:endParaRPr/>
          </a:p>
          <a:p>
            <a:pPr indent="-342900" lvl="0" marL="457200" rtl="0" algn="l">
              <a:spcBef>
                <a:spcPts val="0"/>
              </a:spcBef>
              <a:spcAft>
                <a:spcPts val="0"/>
              </a:spcAft>
              <a:buSzPts val="1800"/>
              <a:buAutoNum type="arabicPeriod"/>
            </a:pPr>
            <a:r>
              <a:rPr lang="en"/>
              <a:t>Minimizing the width of the tank increases construction feasibility, but cost needs to be considered</a:t>
            </a:r>
            <a:endParaRPr/>
          </a:p>
          <a:p>
            <a:pPr indent="-342900" lvl="0" marL="457200" rtl="0" algn="l">
              <a:spcBef>
                <a:spcPts val="0"/>
              </a:spcBef>
              <a:spcAft>
                <a:spcPts val="0"/>
              </a:spcAft>
              <a:buSzPts val="1800"/>
              <a:buAutoNum type="arabicPeriod"/>
            </a:pPr>
            <a:r>
              <a:rPr lang="en"/>
              <a:t>Concrete is the primary driver of cost</a:t>
            </a:r>
            <a:endParaRPr/>
          </a:p>
          <a:p>
            <a:pPr indent="-342900" lvl="0" marL="457200" rtl="0" algn="l">
              <a:spcBef>
                <a:spcPts val="0"/>
              </a:spcBef>
              <a:spcAft>
                <a:spcPts val="0"/>
              </a:spcAft>
              <a:buSzPts val="1800"/>
              <a:buAutoNum type="arabicPeriod"/>
            </a:pPr>
            <a:r>
              <a:rPr lang="en"/>
              <a:t>There is an optimal geometry for each pipe diameter based on cost which is limited by the diffuser system</a:t>
            </a:r>
            <a:endParaRPr/>
          </a:p>
        </p:txBody>
      </p:sp>
      <p:pic>
        <p:nvPicPr>
          <p:cNvPr id="229" name="Google Shape;229;p30"/>
          <p:cNvPicPr preferRelativeResize="0"/>
          <p:nvPr/>
        </p:nvPicPr>
        <p:blipFill rotWithShape="1">
          <a:blip r:embed="rId3">
            <a:alphaModFix/>
          </a:blip>
          <a:srcRect b="0" l="0" r="0" t="0"/>
          <a:stretch/>
        </p:blipFill>
        <p:spPr>
          <a:xfrm>
            <a:off x="117925" y="4419350"/>
            <a:ext cx="1869625" cy="59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Recommended Design</a:t>
            </a:r>
            <a:endParaRPr/>
          </a:p>
        </p:txBody>
      </p:sp>
      <p:sp>
        <p:nvSpPr>
          <p:cNvPr id="235" name="Google Shape;235;p31"/>
          <p:cNvSpPr txBox="1"/>
          <p:nvPr>
            <p:ph idx="1" type="body"/>
          </p:nvPr>
        </p:nvSpPr>
        <p:spPr>
          <a:xfrm>
            <a:off x="311700" y="1266325"/>
            <a:ext cx="84741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Smaller diffuser width</a:t>
            </a:r>
            <a:endParaRPr/>
          </a:p>
          <a:p>
            <a:pPr indent="-342900" lvl="0" marL="457200" rtl="0" algn="l">
              <a:spcBef>
                <a:spcPts val="0"/>
              </a:spcBef>
              <a:spcAft>
                <a:spcPts val="0"/>
              </a:spcAft>
              <a:buSzPts val="1800"/>
              <a:buAutoNum type="arabicPeriod"/>
            </a:pPr>
            <a:r>
              <a:rPr lang="en"/>
              <a:t>The cheapest option for this width would be going with 6 inch pipes</a:t>
            </a:r>
            <a:endParaRPr/>
          </a:p>
          <a:p>
            <a:pPr indent="-317500" lvl="1" marL="914400" rtl="0" algn="l">
              <a:spcBef>
                <a:spcPts val="0"/>
              </a:spcBef>
              <a:spcAft>
                <a:spcPts val="0"/>
              </a:spcAft>
              <a:buSzPts val="1400"/>
              <a:buAutoNum type="alphaLcPeriod"/>
            </a:pPr>
            <a:r>
              <a:rPr lang="en"/>
              <a:t>Too many bays</a:t>
            </a:r>
            <a:endParaRPr/>
          </a:p>
          <a:p>
            <a:pPr indent="-317500" lvl="1" marL="914400" rtl="0" algn="l">
              <a:spcBef>
                <a:spcPts val="0"/>
              </a:spcBef>
              <a:spcAft>
                <a:spcPts val="0"/>
              </a:spcAft>
              <a:buSzPts val="1400"/>
              <a:buAutoNum type="alphaLcPeriod"/>
            </a:pPr>
            <a:r>
              <a:rPr lang="en"/>
              <a:t>Too many pipes</a:t>
            </a:r>
            <a:endParaRPr/>
          </a:p>
          <a:p>
            <a:pPr indent="-342900" lvl="0" marL="457200" rtl="0" algn="l">
              <a:spcBef>
                <a:spcPts val="0"/>
              </a:spcBef>
              <a:spcAft>
                <a:spcPts val="0"/>
              </a:spcAft>
              <a:buSzPts val="1800"/>
              <a:buAutoNum type="arabicPeriod"/>
            </a:pPr>
            <a:r>
              <a:rPr lang="en"/>
              <a:t>8 inch pipe design because of its similarity to current Aguaclara designs and its feasibility of construction</a:t>
            </a:r>
            <a:endParaRPr/>
          </a:p>
          <a:p>
            <a:pPr indent="-317500" lvl="1" marL="914400" rtl="0" algn="l">
              <a:spcBef>
                <a:spcPts val="0"/>
              </a:spcBef>
              <a:spcAft>
                <a:spcPts val="0"/>
              </a:spcAft>
              <a:buSzPts val="1400"/>
              <a:buAutoNum type="alphaLcPeriod"/>
            </a:pPr>
            <a:r>
              <a:rPr lang="en"/>
              <a:t>15 bays</a:t>
            </a:r>
            <a:endParaRPr/>
          </a:p>
          <a:p>
            <a:pPr indent="-317500" lvl="1" marL="914400" rtl="0" algn="l">
              <a:spcBef>
                <a:spcPts val="0"/>
              </a:spcBef>
              <a:spcAft>
                <a:spcPts val="0"/>
              </a:spcAft>
              <a:buSzPts val="1400"/>
              <a:buAutoNum type="alphaLcPeriod"/>
            </a:pPr>
            <a:r>
              <a:rPr lang="en"/>
              <a:t>7 m in length</a:t>
            </a:r>
            <a:endParaRPr/>
          </a:p>
          <a:p>
            <a:pPr indent="-317500" lvl="1" marL="914400" rtl="0" algn="l">
              <a:spcBef>
                <a:spcPts val="0"/>
              </a:spcBef>
              <a:spcAft>
                <a:spcPts val="0"/>
              </a:spcAft>
              <a:buSzPts val="1400"/>
              <a:buAutoNum type="alphaLcPeriod"/>
            </a:pPr>
            <a:r>
              <a:rPr lang="en"/>
              <a:t>1 m width of bay</a:t>
            </a:r>
            <a:endParaRPr/>
          </a:p>
          <a:p>
            <a:pPr indent="-317500" lvl="1" marL="914400" rtl="0" algn="l">
              <a:spcBef>
                <a:spcPts val="0"/>
              </a:spcBef>
              <a:spcAft>
                <a:spcPts val="0"/>
              </a:spcAft>
              <a:buSzPts val="1400"/>
              <a:buAutoNum type="alphaLcPeriod"/>
            </a:pPr>
            <a:r>
              <a:rPr lang="en"/>
              <a:t>$2,070</a:t>
            </a:r>
            <a:endParaRPr/>
          </a:p>
        </p:txBody>
      </p:sp>
      <p:pic>
        <p:nvPicPr>
          <p:cNvPr id="236" name="Google Shape;236;p31"/>
          <p:cNvPicPr preferRelativeResize="0"/>
          <p:nvPr/>
        </p:nvPicPr>
        <p:blipFill rotWithShape="1">
          <a:blip r:embed="rId3">
            <a:alphaModFix/>
          </a:blip>
          <a:srcRect b="0" l="0" r="0" t="0"/>
          <a:stretch/>
        </p:blipFill>
        <p:spPr>
          <a:xfrm>
            <a:off x="117925" y="4419350"/>
            <a:ext cx="1869625" cy="59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3333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endParaRPr/>
          </a:p>
        </p:txBody>
      </p:sp>
      <p:sp>
        <p:nvSpPr>
          <p:cNvPr id="74" name="Google Shape;74;p14"/>
          <p:cNvSpPr txBox="1"/>
          <p:nvPr/>
        </p:nvSpPr>
        <p:spPr>
          <a:xfrm>
            <a:off x="417900" y="3429000"/>
            <a:ext cx="8283300" cy="10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2"/>
                </a:solidFill>
                <a:latin typeface="Open Sans"/>
                <a:ea typeface="Open Sans"/>
                <a:cs typeface="Open Sans"/>
                <a:sym typeface="Open Sans"/>
              </a:rPr>
              <a:t>The goal is to design sedimentation tanks with a high flow rate of 100 L/s, and to decide what is the optimal design depending on material costs, size considerations and feasibility of construction.</a:t>
            </a:r>
            <a:endParaRPr b="1" sz="18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b="1" sz="1800">
              <a:solidFill>
                <a:schemeClr val="dk2"/>
              </a:solidFill>
              <a:latin typeface="Open Sans"/>
              <a:ea typeface="Open Sans"/>
              <a:cs typeface="Open Sans"/>
              <a:sym typeface="Open Sans"/>
            </a:endParaRPr>
          </a:p>
        </p:txBody>
      </p:sp>
      <p:pic>
        <p:nvPicPr>
          <p:cNvPr id="75" name="Google Shape;75;p14"/>
          <p:cNvPicPr preferRelativeResize="0"/>
          <p:nvPr/>
        </p:nvPicPr>
        <p:blipFill rotWithShape="1">
          <a:blip r:embed="rId3">
            <a:alphaModFix/>
          </a:blip>
          <a:srcRect b="0" l="0" r="0" t="0"/>
          <a:stretch/>
        </p:blipFill>
        <p:spPr>
          <a:xfrm>
            <a:off x="117925" y="4419350"/>
            <a:ext cx="1869625" cy="593200"/>
          </a:xfrm>
          <a:prstGeom prst="rect">
            <a:avLst/>
          </a:prstGeom>
          <a:noFill/>
          <a:ln>
            <a:noFill/>
          </a:ln>
        </p:spPr>
      </p:pic>
      <p:pic>
        <p:nvPicPr>
          <p:cNvPr id="76" name="Google Shape;76;p14"/>
          <p:cNvPicPr preferRelativeResize="0"/>
          <p:nvPr/>
        </p:nvPicPr>
        <p:blipFill>
          <a:blip r:embed="rId4">
            <a:alphaModFix/>
          </a:blip>
          <a:stretch>
            <a:fillRect/>
          </a:stretch>
        </p:blipFill>
        <p:spPr>
          <a:xfrm>
            <a:off x="1117199" y="1126062"/>
            <a:ext cx="3070625" cy="2302951"/>
          </a:xfrm>
          <a:prstGeom prst="rect">
            <a:avLst/>
          </a:prstGeom>
          <a:noFill/>
          <a:ln>
            <a:noFill/>
          </a:ln>
        </p:spPr>
      </p:pic>
      <p:pic>
        <p:nvPicPr>
          <p:cNvPr id="77" name="Google Shape;77;p14"/>
          <p:cNvPicPr preferRelativeResize="0"/>
          <p:nvPr/>
        </p:nvPicPr>
        <p:blipFill>
          <a:blip r:embed="rId5">
            <a:alphaModFix/>
          </a:blip>
          <a:stretch>
            <a:fillRect/>
          </a:stretch>
        </p:blipFill>
        <p:spPr>
          <a:xfrm>
            <a:off x="5117525" y="1126050"/>
            <a:ext cx="3070625" cy="23029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3" name="Google Shape;243;p32"/>
          <p:cNvPicPr preferRelativeResize="0"/>
          <p:nvPr/>
        </p:nvPicPr>
        <p:blipFill>
          <a:blip r:embed="rId3">
            <a:alphaModFix/>
          </a:blip>
          <a:stretch>
            <a:fillRect/>
          </a:stretch>
        </p:blipFill>
        <p:spPr>
          <a:xfrm>
            <a:off x="1596825" y="66375"/>
            <a:ext cx="5950350" cy="2241300"/>
          </a:xfrm>
          <a:prstGeom prst="rect">
            <a:avLst/>
          </a:prstGeom>
          <a:noFill/>
          <a:ln>
            <a:noFill/>
          </a:ln>
        </p:spPr>
      </p:pic>
      <p:pic>
        <p:nvPicPr>
          <p:cNvPr id="244" name="Google Shape;244;p32"/>
          <p:cNvPicPr preferRelativeResize="0"/>
          <p:nvPr/>
        </p:nvPicPr>
        <p:blipFill>
          <a:blip r:embed="rId4">
            <a:alphaModFix/>
          </a:blip>
          <a:stretch>
            <a:fillRect/>
          </a:stretch>
        </p:blipFill>
        <p:spPr>
          <a:xfrm>
            <a:off x="3006888" y="1916750"/>
            <a:ext cx="3264674" cy="3184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1" name="Google Shape;251;p33"/>
          <p:cNvPicPr preferRelativeResize="0"/>
          <p:nvPr/>
        </p:nvPicPr>
        <p:blipFill>
          <a:blip r:embed="rId3">
            <a:alphaModFix/>
          </a:blip>
          <a:stretch>
            <a:fillRect/>
          </a:stretch>
        </p:blipFill>
        <p:spPr>
          <a:xfrm>
            <a:off x="1423277" y="495875"/>
            <a:ext cx="6930699" cy="3917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57" name="Google Shape;257;p34"/>
          <p:cNvSpPr txBox="1"/>
          <p:nvPr>
            <p:ph idx="1" type="body"/>
          </p:nvPr>
        </p:nvSpPr>
        <p:spPr>
          <a:xfrm>
            <a:off x="311700" y="1035025"/>
            <a:ext cx="48429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Redesign of the Inlet Channel System and all upstream processes to </a:t>
            </a:r>
            <a:r>
              <a:rPr lang="en"/>
              <a:t>accommodate</a:t>
            </a:r>
            <a:r>
              <a:rPr lang="en"/>
              <a:t> the high flow rates needed in the sedimentation tank</a:t>
            </a:r>
            <a:br>
              <a:rPr lang="en"/>
            </a:br>
            <a:endParaRPr/>
          </a:p>
          <a:p>
            <a:pPr indent="-342900" lvl="0" marL="457200" rtl="0" algn="l">
              <a:spcBef>
                <a:spcPts val="0"/>
              </a:spcBef>
              <a:spcAft>
                <a:spcPts val="0"/>
              </a:spcAft>
              <a:buSzPts val="1800"/>
              <a:buAutoNum type="arabicPeriod"/>
            </a:pPr>
            <a:r>
              <a:rPr lang="en"/>
              <a:t>Incorporating labor costs into Cost Analysis model</a:t>
            </a:r>
            <a:br>
              <a:rPr lang="en"/>
            </a:br>
            <a:endParaRPr/>
          </a:p>
          <a:p>
            <a:pPr indent="-342900" lvl="0" marL="457200" rtl="0" algn="l">
              <a:spcBef>
                <a:spcPts val="0"/>
              </a:spcBef>
              <a:spcAft>
                <a:spcPts val="0"/>
              </a:spcAft>
              <a:buSzPts val="1800"/>
              <a:buAutoNum type="arabicPeriod"/>
            </a:pPr>
            <a:r>
              <a:rPr lang="en"/>
              <a:t>Rethink plate settlers and how they would be put in place without the dividing walls</a:t>
            </a:r>
            <a:endParaRPr/>
          </a:p>
          <a:p>
            <a:pPr indent="0" lvl="0" marL="0" rtl="0" algn="l">
              <a:spcBef>
                <a:spcPts val="1600"/>
              </a:spcBef>
              <a:spcAft>
                <a:spcPts val="1600"/>
              </a:spcAft>
              <a:buNone/>
            </a:pPr>
            <a:r>
              <a:t/>
            </a:r>
            <a:endParaRPr/>
          </a:p>
        </p:txBody>
      </p:sp>
      <p:pic>
        <p:nvPicPr>
          <p:cNvPr id="258" name="Google Shape;258;p34"/>
          <p:cNvPicPr preferRelativeResize="0"/>
          <p:nvPr/>
        </p:nvPicPr>
        <p:blipFill rotWithShape="1">
          <a:blip r:embed="rId3">
            <a:alphaModFix/>
          </a:blip>
          <a:srcRect b="0" l="0" r="0" t="0"/>
          <a:stretch/>
        </p:blipFill>
        <p:spPr>
          <a:xfrm>
            <a:off x="117925" y="4419350"/>
            <a:ext cx="1869625" cy="593200"/>
          </a:xfrm>
          <a:prstGeom prst="rect">
            <a:avLst/>
          </a:prstGeom>
          <a:noFill/>
          <a:ln>
            <a:noFill/>
          </a:ln>
        </p:spPr>
      </p:pic>
      <p:pic>
        <p:nvPicPr>
          <p:cNvPr id="259" name="Google Shape;259;p34"/>
          <p:cNvPicPr preferRelativeResize="0"/>
          <p:nvPr/>
        </p:nvPicPr>
        <p:blipFill>
          <a:blip r:embed="rId4">
            <a:alphaModFix/>
          </a:blip>
          <a:stretch>
            <a:fillRect/>
          </a:stretch>
        </p:blipFill>
        <p:spPr>
          <a:xfrm>
            <a:off x="4833400" y="445025"/>
            <a:ext cx="2964380" cy="3686276"/>
          </a:xfrm>
          <a:prstGeom prst="rect">
            <a:avLst/>
          </a:prstGeom>
          <a:noFill/>
          <a:ln>
            <a:noFill/>
          </a:ln>
        </p:spPr>
      </p:pic>
      <p:pic>
        <p:nvPicPr>
          <p:cNvPr id="260" name="Google Shape;260;p34"/>
          <p:cNvPicPr preferRelativeResize="0"/>
          <p:nvPr/>
        </p:nvPicPr>
        <p:blipFill>
          <a:blip r:embed="rId5">
            <a:alphaModFix/>
          </a:blip>
          <a:stretch>
            <a:fillRect/>
          </a:stretch>
        </p:blipFill>
        <p:spPr>
          <a:xfrm>
            <a:off x="7333475" y="445025"/>
            <a:ext cx="1738325" cy="3686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4"/>
                </a:solidFill>
              </a:rPr>
              <a:t>Thank You!</a:t>
            </a:r>
            <a:endParaRPr>
              <a:solidFill>
                <a:schemeClr val="accent4"/>
              </a:solidFill>
            </a:endParaRPr>
          </a:p>
        </p:txBody>
      </p:sp>
      <p:sp>
        <p:nvSpPr>
          <p:cNvPr id="266" name="Google Shape;266;p35"/>
          <p:cNvSpPr txBox="1"/>
          <p:nvPr>
            <p:ph type="title"/>
          </p:nvPr>
        </p:nvSpPr>
        <p:spPr>
          <a:xfrm>
            <a:off x="4687225" y="1039675"/>
            <a:ext cx="4045200" cy="167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4"/>
                </a:solidFill>
              </a:rPr>
              <a:t>Questions?</a:t>
            </a:r>
            <a:r>
              <a:rPr lang="en">
                <a:solidFill>
                  <a:schemeClr val="accent4"/>
                </a:solidFill>
              </a:rPr>
              <a:t> </a:t>
            </a:r>
            <a:endParaRPr>
              <a:solidFill>
                <a:schemeClr val="accent4"/>
              </a:solidFill>
            </a:endParaRPr>
          </a:p>
        </p:txBody>
      </p:sp>
      <p:sp>
        <p:nvSpPr>
          <p:cNvPr id="267" name="Google Shape;267;p35"/>
          <p:cNvSpPr txBox="1"/>
          <p:nvPr/>
        </p:nvSpPr>
        <p:spPr>
          <a:xfrm>
            <a:off x="1062450" y="3987050"/>
            <a:ext cx="3034800" cy="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Open Sans"/>
                <a:ea typeface="Open Sans"/>
                <a:cs typeface="Open Sans"/>
                <a:sym typeface="Open Sans"/>
              </a:rPr>
              <a:t>Chau Nguyen (cvn9)</a:t>
            </a:r>
            <a:endParaRPr sz="1600">
              <a:solidFill>
                <a:schemeClr val="accent2"/>
              </a:solidFill>
              <a:latin typeface="Open Sans"/>
              <a:ea typeface="Open Sans"/>
              <a:cs typeface="Open Sans"/>
              <a:sym typeface="Open Sans"/>
            </a:endParaRPr>
          </a:p>
          <a:p>
            <a:pPr indent="0" lvl="0" marL="0" rtl="0" algn="l">
              <a:spcBef>
                <a:spcPts val="0"/>
              </a:spcBef>
              <a:spcAft>
                <a:spcPts val="0"/>
              </a:spcAft>
              <a:buNone/>
            </a:pPr>
            <a:r>
              <a:rPr lang="en" sz="1600">
                <a:solidFill>
                  <a:schemeClr val="accent2"/>
                </a:solidFill>
                <a:latin typeface="Open Sans"/>
                <a:ea typeface="Open Sans"/>
                <a:cs typeface="Open Sans"/>
                <a:sym typeface="Open Sans"/>
              </a:rPr>
              <a:t>Eirini Sarri (es859)</a:t>
            </a:r>
            <a:endParaRPr sz="1600">
              <a:solidFill>
                <a:schemeClr val="accent2"/>
              </a:solidFill>
              <a:latin typeface="Open Sans"/>
              <a:ea typeface="Open Sans"/>
              <a:cs typeface="Open Sans"/>
              <a:sym typeface="Open Sans"/>
            </a:endParaRPr>
          </a:p>
          <a:p>
            <a:pPr indent="0" lvl="0" marL="0" rtl="0" algn="l">
              <a:spcBef>
                <a:spcPts val="0"/>
              </a:spcBef>
              <a:spcAft>
                <a:spcPts val="0"/>
              </a:spcAft>
              <a:buNone/>
            </a:pPr>
            <a:r>
              <a:rPr lang="en" sz="1600">
                <a:solidFill>
                  <a:schemeClr val="accent2"/>
                </a:solidFill>
                <a:latin typeface="Open Sans"/>
                <a:ea typeface="Open Sans"/>
                <a:cs typeface="Open Sans"/>
                <a:sym typeface="Open Sans"/>
              </a:rPr>
              <a:t>Srilekha Vangavolu (</a:t>
            </a:r>
            <a:r>
              <a:rPr lang="en" sz="1600">
                <a:solidFill>
                  <a:schemeClr val="accent2"/>
                </a:solidFill>
                <a:latin typeface="Open Sans"/>
                <a:ea typeface="Open Sans"/>
                <a:cs typeface="Open Sans"/>
                <a:sym typeface="Open Sans"/>
              </a:rPr>
              <a:t>sv397</a:t>
            </a:r>
            <a:r>
              <a:rPr lang="en" sz="1600">
                <a:solidFill>
                  <a:schemeClr val="accent2"/>
                </a:solidFill>
                <a:latin typeface="Open Sans"/>
                <a:ea typeface="Open Sans"/>
                <a:cs typeface="Open Sans"/>
                <a:sym typeface="Open Sans"/>
              </a:rPr>
              <a:t>)</a:t>
            </a:r>
            <a:endParaRPr sz="1600">
              <a:solidFill>
                <a:schemeClr val="accent2"/>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311700" y="221805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 Slides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Cost vs Width</a:t>
            </a:r>
            <a:endParaRPr/>
          </a:p>
        </p:txBody>
      </p:sp>
      <p:sp>
        <p:nvSpPr>
          <p:cNvPr id="278" name="Google Shape;278;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279" name="Google Shape;279;p37"/>
          <p:cNvGraphicFramePr/>
          <p:nvPr/>
        </p:nvGraphicFramePr>
        <p:xfrm>
          <a:off x="2267850" y="1266320"/>
          <a:ext cx="3000000" cy="3000000"/>
        </p:xfrm>
        <a:graphic>
          <a:graphicData uri="http://schemas.openxmlformats.org/drawingml/2006/table">
            <a:tbl>
              <a:tblPr>
                <a:noFill/>
                <a:tableStyleId>{B7C6DAB1-6761-4972-9B9D-BFE0671F3ECC}</a:tableStyleId>
              </a:tblPr>
              <a:tblGrid>
                <a:gridCol w="1093850"/>
                <a:gridCol w="1696725"/>
                <a:gridCol w="1686025"/>
              </a:tblGrid>
              <a:tr h="390175">
                <a:tc>
                  <a:txBody>
                    <a:bodyPr/>
                    <a:lstStyle/>
                    <a:p>
                      <a:pPr indent="0" lvl="0" marL="0" rtl="0" algn="l">
                        <a:spcBef>
                          <a:spcPts val="0"/>
                        </a:spcBef>
                        <a:spcAft>
                          <a:spcPts val="0"/>
                        </a:spcAft>
                        <a:buNone/>
                      </a:pPr>
                      <a:r>
                        <a:rPr lang="en" sz="1200"/>
                        <a:t>Pipe Size (in)</a:t>
                      </a:r>
                      <a:endParaRPr sz="1200"/>
                    </a:p>
                  </a:txBody>
                  <a:tcPr marT="91425" marB="91425" marR="91425" marL="91425"/>
                </a:tc>
                <a:tc>
                  <a:txBody>
                    <a:bodyPr/>
                    <a:lstStyle/>
                    <a:p>
                      <a:pPr indent="0" lvl="0" marL="0" rtl="0" algn="l">
                        <a:spcBef>
                          <a:spcPts val="0"/>
                        </a:spcBef>
                        <a:spcAft>
                          <a:spcPts val="0"/>
                        </a:spcAft>
                        <a:buNone/>
                      </a:pPr>
                      <a:r>
                        <a:rPr lang="en" sz="1200"/>
                        <a:t>Width Bay (m)</a:t>
                      </a:r>
                      <a:endParaRPr sz="1200"/>
                    </a:p>
                  </a:txBody>
                  <a:tcPr marT="91425" marB="91425" marR="91425" marL="91425"/>
                </a:tc>
                <a:tc>
                  <a:txBody>
                    <a:bodyPr/>
                    <a:lstStyle/>
                    <a:p>
                      <a:pPr indent="0" lvl="0" marL="0" rtl="0" algn="l">
                        <a:spcBef>
                          <a:spcPts val="0"/>
                        </a:spcBef>
                        <a:spcAft>
                          <a:spcPts val="0"/>
                        </a:spcAft>
                        <a:buNone/>
                      </a:pPr>
                      <a:r>
                        <a:rPr lang="en" sz="1200"/>
                        <a:t>Optimal Cost ($USD)</a:t>
                      </a:r>
                      <a:endParaRPr sz="1200"/>
                    </a:p>
                  </a:txBody>
                  <a:tcPr marT="91425" marB="91425" marR="91425" marL="91425"/>
                </a:tc>
              </a:tr>
              <a:tr h="390175">
                <a:tc>
                  <a:txBody>
                    <a:bodyPr/>
                    <a:lstStyle/>
                    <a:p>
                      <a:pPr indent="0" lvl="0" marL="0" rtl="0" algn="l">
                        <a:spcBef>
                          <a:spcPts val="0"/>
                        </a:spcBef>
                        <a:spcAft>
                          <a:spcPts val="0"/>
                        </a:spcAft>
                        <a:buNone/>
                      </a:pPr>
                      <a:r>
                        <a:rPr lang="en" sz="1200"/>
                        <a:t>6 in </a:t>
                      </a:r>
                      <a:endParaRPr sz="1200"/>
                    </a:p>
                  </a:txBody>
                  <a:tcPr marT="91425" marB="91425" marR="91425" marL="91425"/>
                </a:tc>
                <a:tc>
                  <a:txBody>
                    <a:bodyPr/>
                    <a:lstStyle/>
                    <a:p>
                      <a:pPr indent="0" lvl="0" marL="0" rtl="0" algn="l">
                        <a:spcBef>
                          <a:spcPts val="0"/>
                        </a:spcBef>
                        <a:spcAft>
                          <a:spcPts val="0"/>
                        </a:spcAft>
                        <a:buNone/>
                      </a:pPr>
                      <a:r>
                        <a:rPr lang="en" sz="1200"/>
                        <a:t>0.4</a:t>
                      </a:r>
                      <a:endParaRPr sz="1200"/>
                    </a:p>
                  </a:txBody>
                  <a:tcPr marT="91425" marB="91425" marR="91425" marL="91425"/>
                </a:tc>
                <a:tc>
                  <a:txBody>
                    <a:bodyPr/>
                    <a:lstStyle/>
                    <a:p>
                      <a:pPr indent="0" lvl="0" marL="0" rtl="0" algn="l">
                        <a:spcBef>
                          <a:spcPts val="0"/>
                        </a:spcBef>
                        <a:spcAft>
                          <a:spcPts val="0"/>
                        </a:spcAft>
                        <a:buNone/>
                      </a:pPr>
                      <a:r>
                        <a:rPr lang="en" sz="1200"/>
                        <a:t>$2,072</a:t>
                      </a:r>
                      <a:endParaRPr sz="1200"/>
                    </a:p>
                  </a:txBody>
                  <a:tcPr marT="91425" marB="91425" marR="91425" marL="91425"/>
                </a:tc>
              </a:tr>
              <a:tr h="386400">
                <a:tc>
                  <a:txBody>
                    <a:bodyPr/>
                    <a:lstStyle/>
                    <a:p>
                      <a:pPr indent="0" lvl="0" marL="0" rtl="0" algn="l">
                        <a:spcBef>
                          <a:spcPts val="0"/>
                        </a:spcBef>
                        <a:spcAft>
                          <a:spcPts val="0"/>
                        </a:spcAft>
                        <a:buNone/>
                      </a:pPr>
                      <a:r>
                        <a:rPr lang="en" sz="1200"/>
                        <a:t>8 in </a:t>
                      </a:r>
                      <a:endParaRPr sz="1200"/>
                    </a:p>
                  </a:txBody>
                  <a:tcPr marT="91425" marB="91425" marR="91425" marL="91425"/>
                </a:tc>
                <a:tc>
                  <a:txBody>
                    <a:bodyPr/>
                    <a:lstStyle/>
                    <a:p>
                      <a:pPr indent="0" lvl="0" marL="0" rtl="0" algn="l">
                        <a:spcBef>
                          <a:spcPts val="0"/>
                        </a:spcBef>
                        <a:spcAft>
                          <a:spcPts val="0"/>
                        </a:spcAft>
                        <a:buNone/>
                      </a:pPr>
                      <a:r>
                        <a:rPr lang="en" sz="1200"/>
                        <a:t>0.45</a:t>
                      </a:r>
                      <a:endParaRPr sz="1200"/>
                    </a:p>
                  </a:txBody>
                  <a:tcPr marT="91425" marB="91425" marR="91425" marL="91425"/>
                </a:tc>
                <a:tc>
                  <a:txBody>
                    <a:bodyPr/>
                    <a:lstStyle/>
                    <a:p>
                      <a:pPr indent="0" lvl="0" marL="0" rtl="0" algn="l">
                        <a:spcBef>
                          <a:spcPts val="0"/>
                        </a:spcBef>
                        <a:spcAft>
                          <a:spcPts val="0"/>
                        </a:spcAft>
                        <a:buNone/>
                      </a:pPr>
                      <a:r>
                        <a:rPr lang="en" sz="1200"/>
                        <a:t>$1,356</a:t>
                      </a:r>
                      <a:endParaRPr sz="1200"/>
                    </a:p>
                  </a:txBody>
                  <a:tcPr marT="91425" marB="91425" marR="91425" marL="91425"/>
                </a:tc>
              </a:tr>
              <a:tr h="390175">
                <a:tc>
                  <a:txBody>
                    <a:bodyPr/>
                    <a:lstStyle/>
                    <a:p>
                      <a:pPr indent="0" lvl="0" marL="0" rtl="0" algn="l">
                        <a:spcBef>
                          <a:spcPts val="0"/>
                        </a:spcBef>
                        <a:spcAft>
                          <a:spcPts val="0"/>
                        </a:spcAft>
                        <a:buNone/>
                      </a:pPr>
                      <a:r>
                        <a:rPr lang="en" sz="1200"/>
                        <a:t>10 in </a:t>
                      </a:r>
                      <a:endParaRPr sz="1200"/>
                    </a:p>
                  </a:txBody>
                  <a:tcPr marT="91425" marB="91425" marR="91425" marL="91425"/>
                </a:tc>
                <a:tc>
                  <a:txBody>
                    <a:bodyPr/>
                    <a:lstStyle/>
                    <a:p>
                      <a:pPr indent="0" lvl="0" marL="0" rtl="0" algn="l">
                        <a:spcBef>
                          <a:spcPts val="0"/>
                        </a:spcBef>
                        <a:spcAft>
                          <a:spcPts val="0"/>
                        </a:spcAft>
                        <a:buNone/>
                      </a:pPr>
                      <a:r>
                        <a:rPr lang="en" sz="1200"/>
                        <a:t>0.55</a:t>
                      </a:r>
                      <a:endParaRPr sz="1200"/>
                    </a:p>
                  </a:txBody>
                  <a:tcPr marT="91425" marB="91425" marR="91425" marL="91425"/>
                </a:tc>
                <a:tc>
                  <a:txBody>
                    <a:bodyPr/>
                    <a:lstStyle/>
                    <a:p>
                      <a:pPr indent="0" lvl="0" marL="0" rtl="0" algn="l">
                        <a:spcBef>
                          <a:spcPts val="0"/>
                        </a:spcBef>
                        <a:spcAft>
                          <a:spcPts val="0"/>
                        </a:spcAft>
                        <a:buNone/>
                      </a:pPr>
                      <a:r>
                        <a:rPr lang="en" sz="1200"/>
                        <a:t>$1,404</a:t>
                      </a:r>
                      <a:endParaRPr sz="1200"/>
                    </a:p>
                  </a:txBody>
                  <a:tcPr marT="91425" marB="91425" marR="91425" marL="91425"/>
                </a:tc>
              </a:tr>
              <a:tr h="386400">
                <a:tc>
                  <a:txBody>
                    <a:bodyPr/>
                    <a:lstStyle/>
                    <a:p>
                      <a:pPr indent="0" lvl="0" marL="0" rtl="0" algn="l">
                        <a:spcBef>
                          <a:spcPts val="0"/>
                        </a:spcBef>
                        <a:spcAft>
                          <a:spcPts val="0"/>
                        </a:spcAft>
                        <a:buNone/>
                      </a:pPr>
                      <a:r>
                        <a:rPr lang="en" sz="1200"/>
                        <a:t>12 in </a:t>
                      </a:r>
                      <a:endParaRPr sz="1200"/>
                    </a:p>
                  </a:txBody>
                  <a:tcPr marT="91425" marB="91425" marR="91425" marL="91425"/>
                </a:tc>
                <a:tc>
                  <a:txBody>
                    <a:bodyPr/>
                    <a:lstStyle/>
                    <a:p>
                      <a:pPr indent="0" lvl="0" marL="0" rtl="0" algn="l">
                        <a:spcBef>
                          <a:spcPts val="0"/>
                        </a:spcBef>
                        <a:spcAft>
                          <a:spcPts val="0"/>
                        </a:spcAft>
                        <a:buNone/>
                      </a:pPr>
                      <a:r>
                        <a:rPr lang="en" sz="1200"/>
                        <a:t>0.65</a:t>
                      </a:r>
                      <a:endParaRPr sz="1200"/>
                    </a:p>
                  </a:txBody>
                  <a:tcPr marT="91425" marB="91425" marR="91425" marL="91425"/>
                </a:tc>
                <a:tc>
                  <a:txBody>
                    <a:bodyPr/>
                    <a:lstStyle/>
                    <a:p>
                      <a:pPr indent="0" lvl="0" marL="0" rtl="0" algn="l">
                        <a:spcBef>
                          <a:spcPts val="0"/>
                        </a:spcBef>
                        <a:spcAft>
                          <a:spcPts val="0"/>
                        </a:spcAft>
                        <a:buNone/>
                      </a:pPr>
                      <a:r>
                        <a:rPr lang="en" sz="1200"/>
                        <a:t>$3,387</a:t>
                      </a:r>
                      <a:endParaRPr sz="1200"/>
                    </a:p>
                  </a:txBody>
                  <a:tcPr marT="91425" marB="91425" marR="91425" marL="91425"/>
                </a:tc>
              </a:tr>
              <a:tr h="390150">
                <a:tc>
                  <a:txBody>
                    <a:bodyPr/>
                    <a:lstStyle/>
                    <a:p>
                      <a:pPr indent="0" lvl="0" marL="0" rtl="0" algn="l">
                        <a:spcBef>
                          <a:spcPts val="0"/>
                        </a:spcBef>
                        <a:spcAft>
                          <a:spcPts val="0"/>
                        </a:spcAft>
                        <a:buNone/>
                      </a:pPr>
                      <a:r>
                        <a:rPr lang="en" sz="1200"/>
                        <a:t>16 in </a:t>
                      </a:r>
                      <a:endParaRPr sz="1200"/>
                    </a:p>
                  </a:txBody>
                  <a:tcPr marT="91425" marB="91425" marR="91425" marL="91425"/>
                </a:tc>
                <a:tc>
                  <a:txBody>
                    <a:bodyPr/>
                    <a:lstStyle/>
                    <a:p>
                      <a:pPr indent="0" lvl="0" marL="0" rtl="0" algn="l">
                        <a:spcBef>
                          <a:spcPts val="0"/>
                        </a:spcBef>
                        <a:spcAft>
                          <a:spcPts val="0"/>
                        </a:spcAft>
                        <a:buNone/>
                      </a:pPr>
                      <a:r>
                        <a:rPr lang="en" sz="1200"/>
                        <a:t>0.85</a:t>
                      </a:r>
                      <a:endParaRPr sz="1200"/>
                    </a:p>
                  </a:txBody>
                  <a:tcPr marT="91425" marB="91425" marR="91425" marL="91425"/>
                </a:tc>
                <a:tc>
                  <a:txBody>
                    <a:bodyPr/>
                    <a:lstStyle/>
                    <a:p>
                      <a:pPr indent="0" lvl="0" marL="0" rtl="0" algn="l">
                        <a:spcBef>
                          <a:spcPts val="0"/>
                        </a:spcBef>
                        <a:spcAft>
                          <a:spcPts val="0"/>
                        </a:spcAft>
                        <a:buNone/>
                      </a:pPr>
                      <a:r>
                        <a:rPr lang="en" sz="1200"/>
                        <a:t>$5,323</a:t>
                      </a:r>
                      <a:endParaRPr sz="1200"/>
                    </a:p>
                  </a:txBody>
                  <a:tcPr marT="91425" marB="91425" marR="91425" marL="91425"/>
                </a:tc>
              </a:tr>
              <a:tr h="386400">
                <a:tc>
                  <a:txBody>
                    <a:bodyPr/>
                    <a:lstStyle/>
                    <a:p>
                      <a:pPr indent="0" lvl="0" marL="0" rtl="0" algn="l">
                        <a:spcBef>
                          <a:spcPts val="0"/>
                        </a:spcBef>
                        <a:spcAft>
                          <a:spcPts val="0"/>
                        </a:spcAft>
                        <a:buNone/>
                      </a:pPr>
                      <a:r>
                        <a:rPr lang="en" sz="1200"/>
                        <a:t>18 in </a:t>
                      </a:r>
                      <a:endParaRPr sz="1200"/>
                    </a:p>
                  </a:txBody>
                  <a:tcPr marT="91425" marB="91425" marR="91425" marL="91425"/>
                </a:tc>
                <a:tc>
                  <a:txBody>
                    <a:bodyPr/>
                    <a:lstStyle/>
                    <a:p>
                      <a:pPr indent="0" lvl="0" marL="0" rtl="0" algn="l">
                        <a:spcBef>
                          <a:spcPts val="0"/>
                        </a:spcBef>
                        <a:spcAft>
                          <a:spcPts val="0"/>
                        </a:spcAft>
                        <a:buNone/>
                      </a:pPr>
                      <a:r>
                        <a:rPr lang="en" sz="1200"/>
                        <a:t>1.05</a:t>
                      </a:r>
                      <a:endParaRPr sz="1200"/>
                    </a:p>
                  </a:txBody>
                  <a:tcPr marT="91425" marB="91425" marR="91425" marL="91425"/>
                </a:tc>
                <a:tc>
                  <a:txBody>
                    <a:bodyPr/>
                    <a:lstStyle/>
                    <a:p>
                      <a:pPr indent="0" lvl="0" marL="0" rtl="0" algn="l">
                        <a:spcBef>
                          <a:spcPts val="0"/>
                        </a:spcBef>
                        <a:spcAft>
                          <a:spcPts val="0"/>
                        </a:spcAft>
                        <a:buNone/>
                      </a:pPr>
                      <a:r>
                        <a:rPr lang="en" sz="1200"/>
                        <a:t>$6,603</a:t>
                      </a:r>
                      <a:endParaRPr sz="1200"/>
                    </a:p>
                  </a:txBody>
                  <a:tcPr marT="91425" marB="91425" marR="91425" marL="91425"/>
                </a:tc>
              </a:tr>
              <a:tr h="386400">
                <a:tc>
                  <a:txBody>
                    <a:bodyPr/>
                    <a:lstStyle/>
                    <a:p>
                      <a:pPr indent="0" lvl="0" marL="0" rtl="0" algn="l">
                        <a:spcBef>
                          <a:spcPts val="0"/>
                        </a:spcBef>
                        <a:spcAft>
                          <a:spcPts val="0"/>
                        </a:spcAft>
                        <a:buNone/>
                      </a:pPr>
                      <a:r>
                        <a:rPr lang="en" sz="1200"/>
                        <a:t>24 in </a:t>
                      </a:r>
                      <a:endParaRPr sz="1200"/>
                    </a:p>
                  </a:txBody>
                  <a:tcPr marT="91425" marB="91425" marR="91425" marL="91425"/>
                </a:tc>
                <a:tc>
                  <a:txBody>
                    <a:bodyPr/>
                    <a:lstStyle/>
                    <a:p>
                      <a:pPr indent="0" lvl="0" marL="0" rtl="0" algn="l">
                        <a:spcBef>
                          <a:spcPts val="0"/>
                        </a:spcBef>
                        <a:spcAft>
                          <a:spcPts val="0"/>
                        </a:spcAft>
                        <a:buNone/>
                      </a:pPr>
                      <a:r>
                        <a:rPr lang="en" sz="1200"/>
                        <a:t>1.35</a:t>
                      </a:r>
                      <a:endParaRPr sz="1200"/>
                    </a:p>
                  </a:txBody>
                  <a:tcPr marT="91425" marB="91425" marR="91425" marL="91425"/>
                </a:tc>
                <a:tc>
                  <a:txBody>
                    <a:bodyPr/>
                    <a:lstStyle/>
                    <a:p>
                      <a:pPr indent="0" lvl="0" marL="0" rtl="0" algn="l">
                        <a:spcBef>
                          <a:spcPts val="0"/>
                        </a:spcBef>
                        <a:spcAft>
                          <a:spcPts val="0"/>
                        </a:spcAft>
                        <a:buNone/>
                      </a:pPr>
                      <a:r>
                        <a:rPr lang="en" sz="1200"/>
                        <a:t>$7,608</a:t>
                      </a:r>
                      <a:endParaRPr sz="1200"/>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m width for all pipe sizes</a:t>
            </a:r>
            <a:endParaRPr/>
          </a:p>
        </p:txBody>
      </p:sp>
      <p:graphicFrame>
        <p:nvGraphicFramePr>
          <p:cNvPr id="285" name="Google Shape;285;p38"/>
          <p:cNvGraphicFramePr/>
          <p:nvPr/>
        </p:nvGraphicFramePr>
        <p:xfrm>
          <a:off x="311700" y="1392370"/>
          <a:ext cx="3000000" cy="3000000"/>
        </p:xfrm>
        <a:graphic>
          <a:graphicData uri="http://schemas.openxmlformats.org/drawingml/2006/table">
            <a:tbl>
              <a:tblPr>
                <a:noFill/>
                <a:tableStyleId>{B7C6DAB1-6761-4972-9B9D-BFE0671F3ECC}</a:tableStyleId>
              </a:tblPr>
              <a:tblGrid>
                <a:gridCol w="842950"/>
                <a:gridCol w="1622075"/>
                <a:gridCol w="1905725"/>
                <a:gridCol w="1905725"/>
                <a:gridCol w="1905725"/>
              </a:tblGrid>
              <a:tr h="390175">
                <a:tc>
                  <a:txBody>
                    <a:bodyPr/>
                    <a:lstStyle/>
                    <a:p>
                      <a:pPr indent="0" lvl="0" marL="0" rtl="0" algn="ctr">
                        <a:spcBef>
                          <a:spcPts val="0"/>
                        </a:spcBef>
                        <a:spcAft>
                          <a:spcPts val="0"/>
                        </a:spcAft>
                        <a:buNone/>
                      </a:pPr>
                      <a:r>
                        <a:rPr lang="en" sz="1200"/>
                        <a:t>Pipe Size (in)</a:t>
                      </a:r>
                      <a:endParaRPr sz="1200"/>
                    </a:p>
                  </a:txBody>
                  <a:tcPr marT="91425" marB="91425" marR="91425" marL="91425"/>
                </a:tc>
                <a:tc>
                  <a:txBody>
                    <a:bodyPr/>
                    <a:lstStyle/>
                    <a:p>
                      <a:pPr indent="0" lvl="0" marL="0" rtl="0" algn="ctr">
                        <a:spcBef>
                          <a:spcPts val="0"/>
                        </a:spcBef>
                        <a:spcAft>
                          <a:spcPts val="0"/>
                        </a:spcAft>
                        <a:buNone/>
                      </a:pPr>
                      <a:r>
                        <a:rPr lang="en" sz="1200"/>
                        <a:t>Length (m)</a:t>
                      </a:r>
                      <a:endParaRPr sz="1200"/>
                    </a:p>
                  </a:txBody>
                  <a:tcPr marT="91425" marB="91425" marR="91425" marL="91425"/>
                </a:tc>
                <a:tc>
                  <a:txBody>
                    <a:bodyPr/>
                    <a:lstStyle/>
                    <a:p>
                      <a:pPr indent="0" lvl="0" marL="0" rtl="0" algn="ctr">
                        <a:spcBef>
                          <a:spcPts val="0"/>
                        </a:spcBef>
                        <a:spcAft>
                          <a:spcPts val="0"/>
                        </a:spcAft>
                        <a:buNone/>
                      </a:pPr>
                      <a:r>
                        <a:rPr lang="en" sz="1200"/>
                        <a:t>Number of Bays</a:t>
                      </a:r>
                      <a:endParaRPr sz="1200"/>
                    </a:p>
                  </a:txBody>
                  <a:tcPr marT="91425" marB="91425" marR="91425" marL="91425"/>
                </a:tc>
                <a:tc>
                  <a:txBody>
                    <a:bodyPr/>
                    <a:lstStyle/>
                    <a:p>
                      <a:pPr indent="0" lvl="0" marL="0" rtl="0" algn="ctr">
                        <a:spcBef>
                          <a:spcPts val="0"/>
                        </a:spcBef>
                        <a:spcAft>
                          <a:spcPts val="0"/>
                        </a:spcAft>
                        <a:buNone/>
                      </a:pPr>
                      <a:r>
                        <a:rPr lang="en" sz="1200"/>
                        <a:t>Flow Rate (L/s)</a:t>
                      </a:r>
                      <a:endParaRPr sz="1200"/>
                    </a:p>
                  </a:txBody>
                  <a:tcPr marT="91425" marB="91425" marR="91425" marL="91425"/>
                </a:tc>
                <a:tc>
                  <a:txBody>
                    <a:bodyPr/>
                    <a:lstStyle/>
                    <a:p>
                      <a:pPr indent="0" lvl="0" marL="0" rtl="0" algn="ctr">
                        <a:spcBef>
                          <a:spcPts val="0"/>
                        </a:spcBef>
                        <a:spcAft>
                          <a:spcPts val="0"/>
                        </a:spcAft>
                        <a:buNone/>
                      </a:pPr>
                      <a:r>
                        <a:rPr lang="en" sz="1200"/>
                        <a:t>Cost ($USD)</a:t>
                      </a:r>
                      <a:endParaRPr sz="1200"/>
                    </a:p>
                  </a:txBody>
                  <a:tcPr marT="91425" marB="91425" marR="91425" marL="91425"/>
                </a:tc>
              </a:tr>
              <a:tr h="390175">
                <a:tc>
                  <a:txBody>
                    <a:bodyPr/>
                    <a:lstStyle/>
                    <a:p>
                      <a:pPr indent="0" lvl="0" marL="0" rtl="0" algn="ctr">
                        <a:spcBef>
                          <a:spcPts val="0"/>
                        </a:spcBef>
                        <a:spcAft>
                          <a:spcPts val="0"/>
                        </a:spcAft>
                        <a:buNone/>
                      </a:pPr>
                      <a:r>
                        <a:rPr lang="en" sz="1200"/>
                        <a:t>6 in </a:t>
                      </a:r>
                      <a:endParaRPr sz="1200"/>
                    </a:p>
                  </a:txBody>
                  <a:tcPr marT="91425" marB="91425" marR="91425" marL="91425"/>
                </a:tc>
                <a:tc>
                  <a:txBody>
                    <a:bodyPr/>
                    <a:lstStyle/>
                    <a:p>
                      <a:pPr indent="0" lvl="0" marL="0" rtl="0" algn="ctr">
                        <a:spcBef>
                          <a:spcPts val="0"/>
                        </a:spcBef>
                        <a:spcAft>
                          <a:spcPts val="0"/>
                        </a:spcAft>
                        <a:buNone/>
                      </a:pPr>
                      <a:r>
                        <a:rPr lang="en" sz="1200"/>
                        <a:t>4.15</a:t>
                      </a:r>
                      <a:endParaRPr sz="1200"/>
                    </a:p>
                  </a:txBody>
                  <a:tcPr marT="91425" marB="91425" marR="91425" marL="91425"/>
                </a:tc>
                <a:tc>
                  <a:txBody>
                    <a:bodyPr/>
                    <a:lstStyle/>
                    <a:p>
                      <a:pPr indent="0" lvl="0" marL="0" rtl="0" algn="ctr">
                        <a:spcBef>
                          <a:spcPts val="0"/>
                        </a:spcBef>
                        <a:spcAft>
                          <a:spcPts val="0"/>
                        </a:spcAft>
                        <a:buNone/>
                      </a:pPr>
                      <a:r>
                        <a:rPr lang="en" sz="1200"/>
                        <a:t>25</a:t>
                      </a:r>
                      <a:endParaRPr sz="1200"/>
                    </a:p>
                  </a:txBody>
                  <a:tcPr marT="91425" marB="91425" marR="91425" marL="91425"/>
                </a:tc>
                <a:tc>
                  <a:txBody>
                    <a:bodyPr/>
                    <a:lstStyle/>
                    <a:p>
                      <a:pPr indent="0" lvl="0" marL="0" rtl="0" algn="ctr">
                        <a:spcBef>
                          <a:spcPts val="0"/>
                        </a:spcBef>
                        <a:spcAft>
                          <a:spcPts val="0"/>
                        </a:spcAft>
                        <a:buNone/>
                      </a:pPr>
                      <a:r>
                        <a:rPr lang="en" sz="1200"/>
                        <a:t>103.8</a:t>
                      </a:r>
                      <a:endParaRPr sz="1200"/>
                    </a:p>
                  </a:txBody>
                  <a:tcPr marT="91425" marB="91425" marR="91425" marL="91425"/>
                </a:tc>
                <a:tc>
                  <a:txBody>
                    <a:bodyPr/>
                    <a:lstStyle/>
                    <a:p>
                      <a:pPr indent="0" lvl="0" marL="0" rtl="0" algn="ctr">
                        <a:spcBef>
                          <a:spcPts val="0"/>
                        </a:spcBef>
                        <a:spcAft>
                          <a:spcPts val="0"/>
                        </a:spcAft>
                        <a:buNone/>
                      </a:pPr>
                      <a:r>
                        <a:rPr lang="en" sz="1200"/>
                        <a:t>$3,069</a:t>
                      </a:r>
                      <a:endParaRPr sz="1200"/>
                    </a:p>
                  </a:txBody>
                  <a:tcPr marT="91425" marB="91425" marR="91425" marL="91425"/>
                </a:tc>
              </a:tr>
              <a:tr h="386400">
                <a:tc>
                  <a:txBody>
                    <a:bodyPr/>
                    <a:lstStyle/>
                    <a:p>
                      <a:pPr indent="0" lvl="0" marL="0" rtl="0" algn="ctr">
                        <a:spcBef>
                          <a:spcPts val="0"/>
                        </a:spcBef>
                        <a:spcAft>
                          <a:spcPts val="0"/>
                        </a:spcAft>
                        <a:buNone/>
                      </a:pPr>
                      <a:r>
                        <a:rPr lang="en" sz="1200"/>
                        <a:t>8 in </a:t>
                      </a:r>
                      <a:endParaRPr sz="1200"/>
                    </a:p>
                  </a:txBody>
                  <a:tcPr marT="91425" marB="91425" marR="91425" marL="91425"/>
                </a:tc>
                <a:tc>
                  <a:txBody>
                    <a:bodyPr/>
                    <a:lstStyle/>
                    <a:p>
                      <a:pPr indent="0" lvl="0" marL="0" rtl="0" algn="ctr">
                        <a:spcBef>
                          <a:spcPts val="0"/>
                        </a:spcBef>
                        <a:spcAft>
                          <a:spcPts val="0"/>
                        </a:spcAft>
                        <a:buNone/>
                      </a:pPr>
                      <a:r>
                        <a:rPr lang="en" sz="1200"/>
                        <a:t>7.025</a:t>
                      </a:r>
                      <a:endParaRPr sz="1200"/>
                    </a:p>
                  </a:txBody>
                  <a:tcPr marT="91425" marB="91425" marR="91425" marL="91425"/>
                </a:tc>
                <a:tc>
                  <a:txBody>
                    <a:bodyPr/>
                    <a:lstStyle/>
                    <a:p>
                      <a:pPr indent="0" lvl="0" marL="0" rtl="0" algn="ctr">
                        <a:spcBef>
                          <a:spcPts val="0"/>
                        </a:spcBef>
                        <a:spcAft>
                          <a:spcPts val="0"/>
                        </a:spcAft>
                        <a:buNone/>
                      </a:pPr>
                      <a:r>
                        <a:rPr lang="en" sz="1200"/>
                        <a:t>15</a:t>
                      </a:r>
                      <a:endParaRPr sz="1200"/>
                    </a:p>
                  </a:txBody>
                  <a:tcPr marT="91425" marB="91425" marR="91425" marL="91425"/>
                </a:tc>
                <a:tc>
                  <a:txBody>
                    <a:bodyPr/>
                    <a:lstStyle/>
                    <a:p>
                      <a:pPr indent="0" lvl="0" marL="0" rtl="0" algn="ctr">
                        <a:spcBef>
                          <a:spcPts val="0"/>
                        </a:spcBef>
                        <a:spcAft>
                          <a:spcPts val="0"/>
                        </a:spcAft>
                        <a:buNone/>
                      </a:pPr>
                      <a:r>
                        <a:rPr lang="en" sz="1200"/>
                        <a:t>105.4</a:t>
                      </a:r>
                      <a:endParaRPr sz="1200"/>
                    </a:p>
                  </a:txBody>
                  <a:tcPr marT="91425" marB="91425" marR="91425" marL="91425"/>
                </a:tc>
                <a:tc>
                  <a:txBody>
                    <a:bodyPr/>
                    <a:lstStyle/>
                    <a:p>
                      <a:pPr indent="0" lvl="0" marL="0" rtl="0" algn="ctr">
                        <a:spcBef>
                          <a:spcPts val="0"/>
                        </a:spcBef>
                        <a:spcAft>
                          <a:spcPts val="0"/>
                        </a:spcAft>
                        <a:buNone/>
                      </a:pPr>
                      <a:r>
                        <a:rPr lang="en" sz="1200"/>
                        <a:t>$3,267</a:t>
                      </a:r>
                      <a:endParaRPr sz="1200"/>
                    </a:p>
                  </a:txBody>
                  <a:tcPr marT="91425" marB="91425" marR="91425" marL="91425"/>
                </a:tc>
              </a:tr>
              <a:tr h="390175">
                <a:tc>
                  <a:txBody>
                    <a:bodyPr/>
                    <a:lstStyle/>
                    <a:p>
                      <a:pPr indent="0" lvl="0" marL="0" rtl="0" algn="ctr">
                        <a:spcBef>
                          <a:spcPts val="0"/>
                        </a:spcBef>
                        <a:spcAft>
                          <a:spcPts val="0"/>
                        </a:spcAft>
                        <a:buNone/>
                      </a:pPr>
                      <a:r>
                        <a:rPr lang="en" sz="1200"/>
                        <a:t>10 in </a:t>
                      </a:r>
                      <a:endParaRPr sz="1200"/>
                    </a:p>
                  </a:txBody>
                  <a:tcPr marT="91425" marB="91425" marR="91425" marL="91425"/>
                </a:tc>
                <a:tc>
                  <a:txBody>
                    <a:bodyPr/>
                    <a:lstStyle/>
                    <a:p>
                      <a:pPr indent="0" lvl="0" marL="0" rtl="0" algn="ctr">
                        <a:spcBef>
                          <a:spcPts val="0"/>
                        </a:spcBef>
                        <a:spcAft>
                          <a:spcPts val="0"/>
                        </a:spcAft>
                        <a:buNone/>
                      </a:pPr>
                      <a:r>
                        <a:rPr lang="en" sz="1200"/>
                        <a:t>10.91</a:t>
                      </a:r>
                      <a:endParaRPr sz="1200"/>
                    </a:p>
                  </a:txBody>
                  <a:tcPr marT="91425" marB="91425" marR="91425" marL="91425"/>
                </a:tc>
                <a:tc>
                  <a:txBody>
                    <a:bodyPr/>
                    <a:lstStyle/>
                    <a:p>
                      <a:pPr indent="0" lvl="0" marL="0" rtl="0" algn="ctr">
                        <a:spcBef>
                          <a:spcPts val="0"/>
                        </a:spcBef>
                        <a:spcAft>
                          <a:spcPts val="0"/>
                        </a:spcAft>
                        <a:buNone/>
                      </a:pPr>
                      <a:r>
                        <a:rPr lang="en" sz="1200"/>
                        <a:t>10</a:t>
                      </a:r>
                      <a:endParaRPr sz="1200"/>
                    </a:p>
                  </a:txBody>
                  <a:tcPr marT="91425" marB="91425" marR="91425" marL="91425"/>
                </a:tc>
                <a:tc>
                  <a:txBody>
                    <a:bodyPr/>
                    <a:lstStyle/>
                    <a:p>
                      <a:pPr indent="0" lvl="0" marL="0" rtl="0" algn="ctr">
                        <a:spcBef>
                          <a:spcPts val="0"/>
                        </a:spcBef>
                        <a:spcAft>
                          <a:spcPts val="0"/>
                        </a:spcAft>
                        <a:buNone/>
                      </a:pPr>
                      <a:r>
                        <a:rPr lang="en" sz="1200"/>
                        <a:t>109.1</a:t>
                      </a:r>
                      <a:endParaRPr sz="1200"/>
                    </a:p>
                  </a:txBody>
                  <a:tcPr marT="91425" marB="91425" marR="91425" marL="91425"/>
                </a:tc>
                <a:tc>
                  <a:txBody>
                    <a:bodyPr/>
                    <a:lstStyle/>
                    <a:p>
                      <a:pPr indent="0" lvl="0" marL="0" rtl="0" algn="ctr">
                        <a:spcBef>
                          <a:spcPts val="0"/>
                        </a:spcBef>
                        <a:spcAft>
                          <a:spcPts val="0"/>
                        </a:spcAft>
                        <a:buNone/>
                      </a:pPr>
                      <a:r>
                        <a:rPr lang="en" sz="1200"/>
                        <a:t>$3,604</a:t>
                      </a:r>
                      <a:endParaRPr sz="1200"/>
                    </a:p>
                  </a:txBody>
                  <a:tcPr marT="91425" marB="91425" marR="91425" marL="91425"/>
                </a:tc>
              </a:tr>
              <a:tr h="386400">
                <a:tc>
                  <a:txBody>
                    <a:bodyPr/>
                    <a:lstStyle/>
                    <a:p>
                      <a:pPr indent="0" lvl="0" marL="0" rtl="0" algn="ctr">
                        <a:spcBef>
                          <a:spcPts val="0"/>
                        </a:spcBef>
                        <a:spcAft>
                          <a:spcPts val="0"/>
                        </a:spcAft>
                        <a:buNone/>
                      </a:pPr>
                      <a:r>
                        <a:rPr lang="en" sz="1200"/>
                        <a:t>12 in </a:t>
                      </a:r>
                      <a:endParaRPr sz="1200"/>
                    </a:p>
                  </a:txBody>
                  <a:tcPr marT="91425" marB="91425" marR="91425" marL="91425"/>
                </a:tc>
                <a:tc>
                  <a:txBody>
                    <a:bodyPr/>
                    <a:lstStyle/>
                    <a:p>
                      <a:pPr indent="0" lvl="0" marL="0" rtl="0" algn="ctr">
                        <a:spcBef>
                          <a:spcPts val="0"/>
                        </a:spcBef>
                        <a:spcAft>
                          <a:spcPts val="0"/>
                        </a:spcAft>
                        <a:buNone/>
                      </a:pPr>
                      <a:r>
                        <a:rPr lang="en" sz="1200"/>
                        <a:t>15.35</a:t>
                      </a:r>
                      <a:endParaRPr sz="1200"/>
                    </a:p>
                  </a:txBody>
                  <a:tcPr marT="91425" marB="91425" marR="91425" marL="91425"/>
                </a:tc>
                <a:tc>
                  <a:txBody>
                    <a:bodyPr/>
                    <a:lstStyle/>
                    <a:p>
                      <a:pPr indent="0" lvl="0" marL="0" rtl="0" algn="ctr">
                        <a:spcBef>
                          <a:spcPts val="0"/>
                        </a:spcBef>
                        <a:spcAft>
                          <a:spcPts val="0"/>
                        </a:spcAft>
                        <a:buNone/>
                      </a:pPr>
                      <a:r>
                        <a:rPr lang="en" sz="1200"/>
                        <a:t>7</a:t>
                      </a:r>
                      <a:endParaRPr sz="1200"/>
                    </a:p>
                  </a:txBody>
                  <a:tcPr marT="91425" marB="91425" marR="91425" marL="91425"/>
                </a:tc>
                <a:tc>
                  <a:txBody>
                    <a:bodyPr/>
                    <a:lstStyle/>
                    <a:p>
                      <a:pPr indent="0" lvl="0" marL="0" rtl="0" algn="ctr">
                        <a:spcBef>
                          <a:spcPts val="0"/>
                        </a:spcBef>
                        <a:spcAft>
                          <a:spcPts val="0"/>
                        </a:spcAft>
                        <a:buNone/>
                      </a:pPr>
                      <a:r>
                        <a:rPr lang="en" sz="1200"/>
                        <a:t>107.5</a:t>
                      </a:r>
                      <a:endParaRPr sz="1200"/>
                    </a:p>
                  </a:txBody>
                  <a:tcPr marT="91425" marB="91425" marR="91425" marL="91425"/>
                </a:tc>
                <a:tc>
                  <a:txBody>
                    <a:bodyPr/>
                    <a:lstStyle/>
                    <a:p>
                      <a:pPr indent="0" lvl="0" marL="0" rtl="0" algn="ctr">
                        <a:spcBef>
                          <a:spcPts val="0"/>
                        </a:spcBef>
                        <a:spcAft>
                          <a:spcPts val="0"/>
                        </a:spcAft>
                        <a:buNone/>
                      </a:pPr>
                      <a:r>
                        <a:rPr lang="en" sz="1200"/>
                        <a:t>$3,802</a:t>
                      </a:r>
                      <a:endParaRPr sz="1200"/>
                    </a:p>
                  </a:txBody>
                  <a:tcPr marT="91425" marB="91425" marR="91425" marL="91425"/>
                </a:tc>
              </a:tr>
              <a:tr h="390150">
                <a:tc>
                  <a:txBody>
                    <a:bodyPr/>
                    <a:lstStyle/>
                    <a:p>
                      <a:pPr indent="0" lvl="0" marL="0" rtl="0" algn="ctr">
                        <a:spcBef>
                          <a:spcPts val="0"/>
                        </a:spcBef>
                        <a:spcAft>
                          <a:spcPts val="0"/>
                        </a:spcAft>
                        <a:buNone/>
                      </a:pPr>
                      <a:r>
                        <a:rPr lang="en" sz="1200"/>
                        <a:t>16 in </a:t>
                      </a:r>
                      <a:endParaRPr sz="1200"/>
                    </a:p>
                  </a:txBody>
                  <a:tcPr marT="91425" marB="91425" marR="91425" marL="91425"/>
                </a:tc>
                <a:tc>
                  <a:txBody>
                    <a:bodyPr/>
                    <a:lstStyle/>
                    <a:p>
                      <a:pPr indent="0" lvl="0" marL="0" rtl="0" algn="ctr">
                        <a:spcBef>
                          <a:spcPts val="0"/>
                        </a:spcBef>
                        <a:spcAft>
                          <a:spcPts val="0"/>
                        </a:spcAft>
                        <a:buNone/>
                      </a:pPr>
                      <a:r>
                        <a:rPr lang="en" sz="1200"/>
                        <a:t>24.17</a:t>
                      </a:r>
                      <a:endParaRPr sz="1200"/>
                    </a:p>
                  </a:txBody>
                  <a:tcPr marT="91425" marB="91425" marR="91425" marL="91425"/>
                </a:tc>
                <a:tc>
                  <a:txBody>
                    <a:bodyPr/>
                    <a:lstStyle/>
                    <a:p>
                      <a:pPr indent="0" lvl="0" marL="0" rtl="0" algn="ctr">
                        <a:spcBef>
                          <a:spcPts val="0"/>
                        </a:spcBef>
                        <a:spcAft>
                          <a:spcPts val="0"/>
                        </a:spcAft>
                        <a:buNone/>
                      </a:pPr>
                      <a:r>
                        <a:rPr lang="en" sz="1200"/>
                        <a:t>5</a:t>
                      </a:r>
                      <a:endParaRPr sz="1200"/>
                    </a:p>
                  </a:txBody>
                  <a:tcPr marT="91425" marB="91425" marR="91425" marL="91425"/>
                </a:tc>
                <a:tc>
                  <a:txBody>
                    <a:bodyPr/>
                    <a:lstStyle/>
                    <a:p>
                      <a:pPr indent="0" lvl="0" marL="0" rtl="0" algn="ctr">
                        <a:spcBef>
                          <a:spcPts val="0"/>
                        </a:spcBef>
                        <a:spcAft>
                          <a:spcPts val="0"/>
                        </a:spcAft>
                        <a:buNone/>
                      </a:pPr>
                      <a:r>
                        <a:rPr lang="en" sz="1200"/>
                        <a:t>120.9</a:t>
                      </a:r>
                      <a:endParaRPr sz="1200"/>
                    </a:p>
                  </a:txBody>
                  <a:tcPr marT="91425" marB="91425" marR="91425" marL="91425"/>
                </a:tc>
                <a:tc>
                  <a:txBody>
                    <a:bodyPr/>
                    <a:lstStyle/>
                    <a:p>
                      <a:pPr indent="0" lvl="0" marL="0" rtl="0" algn="ctr">
                        <a:spcBef>
                          <a:spcPts val="0"/>
                        </a:spcBef>
                        <a:spcAft>
                          <a:spcPts val="0"/>
                        </a:spcAft>
                        <a:buNone/>
                      </a:pPr>
                      <a:r>
                        <a:rPr lang="en" sz="1200"/>
                        <a:t>$5,382</a:t>
                      </a:r>
                      <a:endParaRPr sz="1200"/>
                    </a:p>
                  </a:txBody>
                  <a:tcPr marT="91425" marB="91425" marR="91425" marL="91425"/>
                </a:tc>
              </a:tr>
              <a:tr h="386400">
                <a:tc>
                  <a:txBody>
                    <a:bodyPr/>
                    <a:lstStyle/>
                    <a:p>
                      <a:pPr indent="0" lvl="0" marL="0" rtl="0" algn="ctr">
                        <a:spcBef>
                          <a:spcPts val="0"/>
                        </a:spcBef>
                        <a:spcAft>
                          <a:spcPts val="0"/>
                        </a:spcAft>
                        <a:buNone/>
                      </a:pPr>
                      <a:r>
                        <a:rPr lang="en" sz="1200"/>
                        <a:t>18 in </a:t>
                      </a:r>
                      <a:endParaRPr sz="1200"/>
                    </a:p>
                  </a:txBody>
                  <a:tcPr marT="91425" marB="91425" marR="91425" marL="91425"/>
                </a:tc>
                <a:tc>
                  <a:txBody>
                    <a:bodyPr/>
                    <a:lstStyle/>
                    <a:p>
                      <a:pPr indent="0" lvl="0" marL="0" rtl="0" algn="ctr">
                        <a:spcBef>
                          <a:spcPts val="0"/>
                        </a:spcBef>
                        <a:spcAft>
                          <a:spcPts val="0"/>
                        </a:spcAft>
                        <a:buNone/>
                      </a:pPr>
                      <a:r>
                        <a:rPr lang="en" sz="1200"/>
                        <a:t>30.6</a:t>
                      </a:r>
                      <a:endParaRPr sz="1200"/>
                    </a:p>
                  </a:txBody>
                  <a:tcPr marT="91425" marB="91425" marR="91425" marL="91425"/>
                </a:tc>
                <a:tc>
                  <a:txBody>
                    <a:bodyPr/>
                    <a:lstStyle/>
                    <a:p>
                      <a:pPr indent="0" lvl="0" marL="0" rtl="0" algn="ctr">
                        <a:spcBef>
                          <a:spcPts val="0"/>
                        </a:spcBef>
                        <a:spcAft>
                          <a:spcPts val="0"/>
                        </a:spcAft>
                        <a:buNone/>
                      </a:pPr>
                      <a:r>
                        <a:rPr lang="en" sz="1200"/>
                        <a:t>4</a:t>
                      </a:r>
                      <a:endParaRPr sz="1200"/>
                    </a:p>
                  </a:txBody>
                  <a:tcPr marT="91425" marB="91425" marR="91425" marL="91425"/>
                </a:tc>
                <a:tc>
                  <a:txBody>
                    <a:bodyPr/>
                    <a:lstStyle/>
                    <a:p>
                      <a:pPr indent="0" lvl="0" marL="0" rtl="0" algn="ctr">
                        <a:spcBef>
                          <a:spcPts val="0"/>
                        </a:spcBef>
                        <a:spcAft>
                          <a:spcPts val="0"/>
                        </a:spcAft>
                        <a:buNone/>
                      </a:pPr>
                      <a:r>
                        <a:rPr lang="en" sz="1200"/>
                        <a:t>122.4</a:t>
                      </a:r>
                      <a:endParaRPr sz="1200"/>
                    </a:p>
                  </a:txBody>
                  <a:tcPr marT="91425" marB="91425" marR="91425" marL="91425"/>
                </a:tc>
                <a:tc>
                  <a:txBody>
                    <a:bodyPr/>
                    <a:lstStyle/>
                    <a:p>
                      <a:pPr indent="0" lvl="0" marL="0" rtl="0" algn="ctr">
                        <a:spcBef>
                          <a:spcPts val="0"/>
                        </a:spcBef>
                        <a:spcAft>
                          <a:spcPts val="0"/>
                        </a:spcAft>
                        <a:buNone/>
                      </a:pPr>
                      <a:r>
                        <a:rPr lang="en" sz="1200"/>
                        <a:t>$6,603</a:t>
                      </a:r>
                      <a:endParaRPr sz="1200"/>
                    </a:p>
                  </a:txBody>
                  <a:tcPr marT="91425" marB="91425" marR="91425" marL="91425"/>
                </a:tc>
              </a:tr>
              <a:tr h="386400">
                <a:tc>
                  <a:txBody>
                    <a:bodyPr/>
                    <a:lstStyle/>
                    <a:p>
                      <a:pPr indent="0" lvl="0" marL="0" rtl="0" algn="ctr">
                        <a:spcBef>
                          <a:spcPts val="0"/>
                        </a:spcBef>
                        <a:spcAft>
                          <a:spcPts val="0"/>
                        </a:spcAft>
                        <a:buNone/>
                      </a:pPr>
                      <a:r>
                        <a:rPr lang="en" sz="1200"/>
                        <a:t>24 in </a:t>
                      </a:r>
                      <a:endParaRPr sz="1200"/>
                    </a:p>
                  </a:txBody>
                  <a:tcPr marT="91425" marB="91425" marR="91425" marL="91425"/>
                </a:tc>
                <a:tc>
                  <a:txBody>
                    <a:bodyPr/>
                    <a:lstStyle/>
                    <a:p>
                      <a:pPr indent="0" lvl="0" marL="0" rtl="0" algn="ctr">
                        <a:spcBef>
                          <a:spcPts val="0"/>
                        </a:spcBef>
                        <a:spcAft>
                          <a:spcPts val="0"/>
                        </a:spcAft>
                        <a:buNone/>
                      </a:pPr>
                      <a:r>
                        <a:rPr lang="en" sz="1200"/>
                        <a:t>54.39</a:t>
                      </a:r>
                      <a:endParaRPr sz="1200"/>
                    </a:p>
                  </a:txBody>
                  <a:tcPr marT="91425" marB="91425" marR="91425" marL="91425"/>
                </a:tc>
                <a:tc>
                  <a:txBody>
                    <a:bodyPr/>
                    <a:lstStyle/>
                    <a:p>
                      <a:pPr indent="0" lvl="0" marL="0" rtl="0" algn="ctr">
                        <a:spcBef>
                          <a:spcPts val="0"/>
                        </a:spcBef>
                        <a:spcAft>
                          <a:spcPts val="0"/>
                        </a:spcAft>
                        <a:buNone/>
                      </a:pPr>
                      <a:r>
                        <a:rPr lang="en" sz="1200"/>
                        <a:t>2</a:t>
                      </a:r>
                      <a:endParaRPr sz="1200"/>
                    </a:p>
                  </a:txBody>
                  <a:tcPr marT="91425" marB="91425" marR="91425" marL="91425"/>
                </a:tc>
                <a:tc>
                  <a:txBody>
                    <a:bodyPr/>
                    <a:lstStyle/>
                    <a:p>
                      <a:pPr indent="0" lvl="0" marL="0" rtl="0" algn="ctr">
                        <a:spcBef>
                          <a:spcPts val="0"/>
                        </a:spcBef>
                        <a:spcAft>
                          <a:spcPts val="0"/>
                        </a:spcAft>
                        <a:buNone/>
                      </a:pPr>
                      <a:r>
                        <a:rPr lang="en" sz="1200"/>
                        <a:t>108.8</a:t>
                      </a:r>
                      <a:endParaRPr sz="1200"/>
                    </a:p>
                  </a:txBody>
                  <a:tcPr marT="91425" marB="91425" marR="91425" marL="91425"/>
                </a:tc>
                <a:tc>
                  <a:txBody>
                    <a:bodyPr/>
                    <a:lstStyle/>
                    <a:p>
                      <a:pPr indent="0" lvl="0" marL="0" rtl="0" algn="ctr">
                        <a:spcBef>
                          <a:spcPts val="0"/>
                        </a:spcBef>
                        <a:spcAft>
                          <a:spcPts val="0"/>
                        </a:spcAft>
                        <a:buNone/>
                      </a:pPr>
                      <a:r>
                        <a:rPr lang="en" sz="1200"/>
                        <a:t>$7,963</a:t>
                      </a:r>
                      <a:endParaRPr sz="1200"/>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Per Unit Flow Rate</a:t>
            </a:r>
            <a:endParaRPr/>
          </a:p>
        </p:txBody>
      </p:sp>
      <p:pic>
        <p:nvPicPr>
          <p:cNvPr id="291" name="Google Shape;291;p39"/>
          <p:cNvPicPr preferRelativeResize="0"/>
          <p:nvPr/>
        </p:nvPicPr>
        <p:blipFill>
          <a:blip r:embed="rId3">
            <a:alphaModFix/>
          </a:blip>
          <a:stretch>
            <a:fillRect/>
          </a:stretch>
        </p:blipFill>
        <p:spPr>
          <a:xfrm>
            <a:off x="1360175" y="1484600"/>
            <a:ext cx="6271626" cy="2801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6-inch pipe</a:t>
            </a:r>
            <a:endParaRPr/>
          </a:p>
        </p:txBody>
      </p:sp>
      <p:sp>
        <p:nvSpPr>
          <p:cNvPr id="297" name="Google Shape;297;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8" name="Google Shape;298;p40"/>
          <p:cNvPicPr preferRelativeResize="0"/>
          <p:nvPr/>
        </p:nvPicPr>
        <p:blipFill>
          <a:blip r:embed="rId3">
            <a:alphaModFix/>
          </a:blip>
          <a:stretch>
            <a:fillRect/>
          </a:stretch>
        </p:blipFill>
        <p:spPr>
          <a:xfrm>
            <a:off x="2090725" y="1231750"/>
            <a:ext cx="4962525" cy="3371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8-inch pipe</a:t>
            </a:r>
            <a:endParaRPr/>
          </a:p>
        </p:txBody>
      </p:sp>
      <p:sp>
        <p:nvSpPr>
          <p:cNvPr id="304" name="Google Shape;304;p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5" name="Google Shape;305;p41"/>
          <p:cNvPicPr preferRelativeResize="0"/>
          <p:nvPr/>
        </p:nvPicPr>
        <p:blipFill>
          <a:blip r:embed="rId3">
            <a:alphaModFix/>
          </a:blip>
          <a:stretch>
            <a:fillRect/>
          </a:stretch>
        </p:blipFill>
        <p:spPr>
          <a:xfrm>
            <a:off x="2114550" y="1231750"/>
            <a:ext cx="4914900" cy="3371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a:t>
            </a:r>
            <a:endParaRPr/>
          </a:p>
          <a:p>
            <a:pPr indent="0" lvl="0" marL="0" rtl="0" algn="l">
              <a:spcBef>
                <a:spcPts val="0"/>
              </a:spcBef>
              <a:spcAft>
                <a:spcPts val="0"/>
              </a:spcAft>
              <a:buNone/>
            </a:pPr>
            <a:r>
              <a:t/>
            </a:r>
            <a:endParaRPr/>
          </a:p>
        </p:txBody>
      </p:sp>
      <p:sp>
        <p:nvSpPr>
          <p:cNvPr id="83" name="Google Shape;83;p15"/>
          <p:cNvSpPr txBox="1"/>
          <p:nvPr>
            <p:ph idx="1" type="body"/>
          </p:nvPr>
        </p:nvSpPr>
        <p:spPr>
          <a:xfrm>
            <a:off x="311700" y="1266325"/>
            <a:ext cx="55632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Remove the dividing walls - have one tank with multiple manifolds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Step 2: Check various pipe sizes for optimal design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Step 3: Consider cost and feasibility of construction to finalize optimal geometry</a:t>
            </a:r>
            <a:endParaRPr/>
          </a:p>
        </p:txBody>
      </p:sp>
      <p:pic>
        <p:nvPicPr>
          <p:cNvPr id="84" name="Google Shape;84;p15"/>
          <p:cNvPicPr preferRelativeResize="0"/>
          <p:nvPr/>
        </p:nvPicPr>
        <p:blipFill rotWithShape="1">
          <a:blip r:embed="rId3">
            <a:alphaModFix/>
          </a:blip>
          <a:srcRect b="0" l="0" r="36884" t="0"/>
          <a:stretch/>
        </p:blipFill>
        <p:spPr>
          <a:xfrm>
            <a:off x="6589148" y="1058950"/>
            <a:ext cx="2344824" cy="1390550"/>
          </a:xfrm>
          <a:prstGeom prst="rect">
            <a:avLst/>
          </a:prstGeom>
          <a:noFill/>
          <a:ln>
            <a:noFill/>
          </a:ln>
        </p:spPr>
      </p:pic>
      <p:pic>
        <p:nvPicPr>
          <p:cNvPr id="85" name="Google Shape;85;p15"/>
          <p:cNvPicPr preferRelativeResize="0"/>
          <p:nvPr/>
        </p:nvPicPr>
        <p:blipFill rotWithShape="1">
          <a:blip r:embed="rId4">
            <a:alphaModFix/>
          </a:blip>
          <a:srcRect b="0" l="0" r="0" t="0"/>
          <a:stretch/>
        </p:blipFill>
        <p:spPr>
          <a:xfrm>
            <a:off x="117925" y="4419350"/>
            <a:ext cx="1869625" cy="593200"/>
          </a:xfrm>
          <a:prstGeom prst="rect">
            <a:avLst/>
          </a:prstGeom>
          <a:noFill/>
          <a:ln>
            <a:noFill/>
          </a:ln>
        </p:spPr>
      </p:pic>
      <p:pic>
        <p:nvPicPr>
          <p:cNvPr id="86" name="Google Shape;86;p15"/>
          <p:cNvPicPr preferRelativeResize="0"/>
          <p:nvPr/>
        </p:nvPicPr>
        <p:blipFill>
          <a:blip r:embed="rId5">
            <a:alphaModFix/>
          </a:blip>
          <a:stretch>
            <a:fillRect/>
          </a:stretch>
        </p:blipFill>
        <p:spPr>
          <a:xfrm>
            <a:off x="5824374" y="3197500"/>
            <a:ext cx="3210124" cy="1301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10-inch pipe</a:t>
            </a:r>
            <a:endParaRPr/>
          </a:p>
        </p:txBody>
      </p:sp>
      <p:sp>
        <p:nvSpPr>
          <p:cNvPr id="311" name="Google Shape;311;p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2" name="Google Shape;312;p42"/>
          <p:cNvPicPr preferRelativeResize="0"/>
          <p:nvPr/>
        </p:nvPicPr>
        <p:blipFill>
          <a:blip r:embed="rId3">
            <a:alphaModFix/>
          </a:blip>
          <a:stretch>
            <a:fillRect/>
          </a:stretch>
        </p:blipFill>
        <p:spPr>
          <a:xfrm>
            <a:off x="2109775" y="1298425"/>
            <a:ext cx="4924425" cy="3238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12-inch pipe</a:t>
            </a:r>
            <a:endParaRPr/>
          </a:p>
        </p:txBody>
      </p:sp>
      <p:sp>
        <p:nvSpPr>
          <p:cNvPr id="318" name="Google Shape;318;p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9" name="Google Shape;319;p43"/>
          <p:cNvPicPr preferRelativeResize="0"/>
          <p:nvPr/>
        </p:nvPicPr>
        <p:blipFill>
          <a:blip r:embed="rId3">
            <a:alphaModFix/>
          </a:blip>
          <a:stretch>
            <a:fillRect/>
          </a:stretch>
        </p:blipFill>
        <p:spPr>
          <a:xfrm>
            <a:off x="2114550" y="1250800"/>
            <a:ext cx="4914900" cy="3333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16-inch pipe</a:t>
            </a:r>
            <a:endParaRPr/>
          </a:p>
        </p:txBody>
      </p:sp>
      <p:sp>
        <p:nvSpPr>
          <p:cNvPr id="325" name="Google Shape;325;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6" name="Google Shape;326;p44"/>
          <p:cNvPicPr preferRelativeResize="0"/>
          <p:nvPr/>
        </p:nvPicPr>
        <p:blipFill>
          <a:blip r:embed="rId3">
            <a:alphaModFix/>
          </a:blip>
          <a:stretch>
            <a:fillRect/>
          </a:stretch>
        </p:blipFill>
        <p:spPr>
          <a:xfrm>
            <a:off x="2124075" y="1274600"/>
            <a:ext cx="4895850" cy="3286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18-inch pipe</a:t>
            </a:r>
            <a:endParaRPr/>
          </a:p>
        </p:txBody>
      </p:sp>
      <p:sp>
        <p:nvSpPr>
          <p:cNvPr id="332" name="Google Shape;332;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3" name="Google Shape;333;p45"/>
          <p:cNvPicPr preferRelativeResize="0"/>
          <p:nvPr/>
        </p:nvPicPr>
        <p:blipFill>
          <a:blip r:embed="rId3">
            <a:alphaModFix/>
          </a:blip>
          <a:stretch>
            <a:fillRect/>
          </a:stretch>
        </p:blipFill>
        <p:spPr>
          <a:xfrm>
            <a:off x="1990725" y="1250800"/>
            <a:ext cx="5162550" cy="3333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24-inch pipe</a:t>
            </a:r>
            <a:endParaRPr/>
          </a:p>
        </p:txBody>
      </p:sp>
      <p:sp>
        <p:nvSpPr>
          <p:cNvPr id="339" name="Google Shape;339;p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46"/>
          <p:cNvPicPr preferRelativeResize="0"/>
          <p:nvPr/>
        </p:nvPicPr>
        <p:blipFill>
          <a:blip r:embed="rId3">
            <a:alphaModFix/>
          </a:blip>
          <a:stretch>
            <a:fillRect/>
          </a:stretch>
        </p:blipFill>
        <p:spPr>
          <a:xfrm>
            <a:off x="1895475" y="1222225"/>
            <a:ext cx="5353050" cy="339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Process - Sedimentation Tank</a:t>
            </a:r>
            <a:endParaRPr/>
          </a:p>
          <a:p>
            <a:pPr indent="0" lvl="0" marL="0" rtl="0" algn="l">
              <a:spcBef>
                <a:spcPts val="0"/>
              </a:spcBef>
              <a:spcAft>
                <a:spcPts val="0"/>
              </a:spcAft>
              <a:buNone/>
            </a:pPr>
            <a:r>
              <a:t/>
            </a:r>
            <a:endParaRPr/>
          </a:p>
        </p:txBody>
      </p:sp>
      <p:sp>
        <p:nvSpPr>
          <p:cNvPr id="92" name="Google Shape;92;p16"/>
          <p:cNvSpPr txBox="1"/>
          <p:nvPr>
            <p:ph idx="1" type="body"/>
          </p:nvPr>
        </p:nvSpPr>
        <p:spPr>
          <a:xfrm>
            <a:off x="311700" y="1266325"/>
            <a:ext cx="6277800" cy="52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The goal of this design is a flow rate of 100 L/s</a:t>
            </a:r>
            <a:br>
              <a:rPr lang="en"/>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3" name="Google Shape;93;p16"/>
          <p:cNvPicPr preferRelativeResize="0"/>
          <p:nvPr/>
        </p:nvPicPr>
        <p:blipFill rotWithShape="1">
          <a:blip r:embed="rId3">
            <a:alphaModFix/>
          </a:blip>
          <a:srcRect b="0" l="0" r="0" t="0"/>
          <a:stretch/>
        </p:blipFill>
        <p:spPr>
          <a:xfrm>
            <a:off x="117925" y="4419350"/>
            <a:ext cx="1869625" cy="593200"/>
          </a:xfrm>
          <a:prstGeom prst="rect">
            <a:avLst/>
          </a:prstGeom>
          <a:noFill/>
          <a:ln>
            <a:noFill/>
          </a:ln>
        </p:spPr>
      </p:pic>
      <p:pic>
        <p:nvPicPr>
          <p:cNvPr id="94" name="Google Shape;94;p16"/>
          <p:cNvPicPr preferRelativeResize="0"/>
          <p:nvPr/>
        </p:nvPicPr>
        <p:blipFill>
          <a:blip r:embed="rId4">
            <a:alphaModFix/>
          </a:blip>
          <a:stretch>
            <a:fillRect/>
          </a:stretch>
        </p:blipFill>
        <p:spPr>
          <a:xfrm>
            <a:off x="7229100" y="1304825"/>
            <a:ext cx="790575" cy="285750"/>
          </a:xfrm>
          <a:prstGeom prst="rect">
            <a:avLst/>
          </a:prstGeom>
          <a:noFill/>
          <a:ln>
            <a:noFill/>
          </a:ln>
        </p:spPr>
      </p:pic>
      <p:pic>
        <p:nvPicPr>
          <p:cNvPr id="95" name="Google Shape;95;p16"/>
          <p:cNvPicPr preferRelativeResize="0"/>
          <p:nvPr/>
        </p:nvPicPr>
        <p:blipFill>
          <a:blip r:embed="rId5">
            <a:alphaModFix/>
          </a:blip>
          <a:stretch>
            <a:fillRect/>
          </a:stretch>
        </p:blipFill>
        <p:spPr>
          <a:xfrm>
            <a:off x="7447625" y="1961500"/>
            <a:ext cx="466725" cy="361950"/>
          </a:xfrm>
          <a:prstGeom prst="rect">
            <a:avLst/>
          </a:prstGeom>
          <a:noFill/>
          <a:ln>
            <a:noFill/>
          </a:ln>
        </p:spPr>
      </p:pic>
      <p:sp>
        <p:nvSpPr>
          <p:cNvPr id="96" name="Google Shape;96;p16"/>
          <p:cNvSpPr txBox="1"/>
          <p:nvPr/>
        </p:nvSpPr>
        <p:spPr>
          <a:xfrm>
            <a:off x="352450" y="2042400"/>
            <a:ext cx="6234000" cy="52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2.	</a:t>
            </a:r>
            <a:r>
              <a:rPr lang="en" sz="1800">
                <a:solidFill>
                  <a:schemeClr val="dk2"/>
                </a:solidFill>
                <a:latin typeface="Open Sans"/>
                <a:ea typeface="Open Sans"/>
                <a:cs typeface="Open Sans"/>
                <a:sym typeface="Open Sans"/>
              </a:rPr>
              <a:t>The upflow velocity is 1 mm/s</a:t>
            </a:r>
            <a:br>
              <a:rPr lang="en" sz="1800">
                <a:solidFill>
                  <a:schemeClr val="dk2"/>
                </a:solidFill>
                <a:latin typeface="Open Sans"/>
                <a:ea typeface="Open Sans"/>
                <a:cs typeface="Open Sans"/>
                <a:sym typeface="Open Sans"/>
              </a:rPr>
            </a:b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3.	Constraint: head loss through the ports</a:t>
            </a:r>
            <a:endParaRPr sz="1800">
              <a:solidFill>
                <a:schemeClr val="dk2"/>
              </a:solidFill>
              <a:latin typeface="Open Sans"/>
              <a:ea typeface="Open Sans"/>
              <a:cs typeface="Open Sans"/>
              <a:sym typeface="Open Sans"/>
            </a:endParaRPr>
          </a:p>
          <a:p>
            <a:pPr indent="0" lvl="0" marL="914400" rtl="0" algn="l">
              <a:lnSpc>
                <a:spcPct val="115000"/>
              </a:lnSpc>
              <a:spcBef>
                <a:spcPts val="1600"/>
              </a:spcBef>
              <a:spcAft>
                <a:spcPts val="1600"/>
              </a:spcAft>
              <a:buNone/>
            </a:pPr>
            <a:r>
              <a:rPr lang="en">
                <a:solidFill>
                  <a:schemeClr val="dk2"/>
                </a:solidFill>
                <a:latin typeface="Open Sans"/>
                <a:ea typeface="Open Sans"/>
                <a:cs typeface="Open Sans"/>
                <a:sym typeface="Open Sans"/>
              </a:rPr>
              <a:t>Set to 1 cm to account for energy losses for floc resuspension</a:t>
            </a:r>
            <a:endParaRPr sz="1800">
              <a:solidFill>
                <a:schemeClr val="dk2"/>
              </a:solidFill>
              <a:latin typeface="Open Sans"/>
              <a:ea typeface="Open Sans"/>
              <a:cs typeface="Open Sans"/>
              <a:sym typeface="Open Sans"/>
            </a:endParaRPr>
          </a:p>
        </p:txBody>
      </p:sp>
      <p:sp>
        <p:nvSpPr>
          <p:cNvPr id="97" name="Google Shape;97;p16"/>
          <p:cNvSpPr txBox="1"/>
          <p:nvPr/>
        </p:nvSpPr>
        <p:spPr>
          <a:xfrm>
            <a:off x="352450" y="2842850"/>
            <a:ext cx="76671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latin typeface="Open Sans"/>
              <a:ea typeface="Open Sans"/>
              <a:cs typeface="Open Sans"/>
              <a:sym typeface="Open Sans"/>
            </a:endParaRPr>
          </a:p>
        </p:txBody>
      </p:sp>
      <p:pic>
        <p:nvPicPr>
          <p:cNvPr id="98" name="Google Shape;98;p16"/>
          <p:cNvPicPr preferRelativeResize="0"/>
          <p:nvPr/>
        </p:nvPicPr>
        <p:blipFill>
          <a:blip r:embed="rId6">
            <a:alphaModFix/>
          </a:blip>
          <a:stretch>
            <a:fillRect/>
          </a:stretch>
        </p:blipFill>
        <p:spPr>
          <a:xfrm>
            <a:off x="7229100" y="3132525"/>
            <a:ext cx="1560900" cy="5781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176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Process - Setup Optimization</a:t>
            </a:r>
            <a:endParaRPr/>
          </a:p>
          <a:p>
            <a:pPr indent="0" lvl="0" marL="0" rtl="0" algn="l">
              <a:spcBef>
                <a:spcPts val="0"/>
              </a:spcBef>
              <a:spcAft>
                <a:spcPts val="0"/>
              </a:spcAft>
              <a:buNone/>
            </a:pPr>
            <a:r>
              <a:t/>
            </a:r>
            <a:endParaRPr/>
          </a:p>
        </p:txBody>
      </p:sp>
      <p:sp>
        <p:nvSpPr>
          <p:cNvPr id="104" name="Google Shape;104;p17"/>
          <p:cNvSpPr txBox="1"/>
          <p:nvPr>
            <p:ph idx="1" type="body"/>
          </p:nvPr>
        </p:nvSpPr>
        <p:spPr>
          <a:xfrm>
            <a:off x="311700" y="1017475"/>
            <a:ext cx="6966600" cy="3824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4.	Port velocity is calculated using the head loss equation</a:t>
            </a:r>
            <a:br>
              <a:rPr lang="en"/>
            </a:br>
            <a:br>
              <a:rPr lang="en"/>
            </a:br>
            <a:r>
              <a:rPr lang="en"/>
              <a:t>5.	Manifold velocity is calculated using the Flow Ratio (Π</a:t>
            </a:r>
            <a:r>
              <a:rPr baseline="-25000" lang="en"/>
              <a:t>Q</a:t>
            </a:r>
            <a:r>
              <a:rPr lang="en"/>
              <a:t>)</a:t>
            </a:r>
            <a:br>
              <a:rPr lang="en"/>
            </a:br>
            <a:endParaRPr/>
          </a:p>
          <a:p>
            <a:pPr indent="0" lvl="0" marL="0" rtl="0" algn="l">
              <a:lnSpc>
                <a:spcPct val="150000"/>
              </a:lnSpc>
              <a:spcBef>
                <a:spcPts val="1600"/>
              </a:spcBef>
              <a:spcAft>
                <a:spcPts val="1600"/>
              </a:spcAft>
              <a:buNone/>
            </a:pPr>
            <a:r>
              <a:rPr lang="en"/>
              <a:t>6.	Maximum flow rate for each pipe is determined </a:t>
            </a:r>
            <a:br>
              <a:rPr lang="en"/>
            </a:br>
            <a:br>
              <a:rPr lang="en"/>
            </a:br>
            <a:r>
              <a:rPr lang="en"/>
              <a:t>7</a:t>
            </a:r>
            <a:r>
              <a:rPr lang="en"/>
              <a:t>.	Number of bays is determined - rounded up to the nearest integer</a:t>
            </a:r>
            <a:endParaRPr/>
          </a:p>
        </p:txBody>
      </p:sp>
      <p:pic>
        <p:nvPicPr>
          <p:cNvPr id="105" name="Google Shape;105;p17"/>
          <p:cNvPicPr preferRelativeResize="0"/>
          <p:nvPr/>
        </p:nvPicPr>
        <p:blipFill>
          <a:blip r:embed="rId3">
            <a:alphaModFix/>
          </a:blip>
          <a:stretch>
            <a:fillRect/>
          </a:stretch>
        </p:blipFill>
        <p:spPr>
          <a:xfrm>
            <a:off x="7186047" y="1056280"/>
            <a:ext cx="1560900" cy="377520"/>
          </a:xfrm>
          <a:prstGeom prst="rect">
            <a:avLst/>
          </a:prstGeom>
          <a:noFill/>
          <a:ln>
            <a:noFill/>
          </a:ln>
        </p:spPr>
      </p:pic>
      <p:pic>
        <p:nvPicPr>
          <p:cNvPr id="106" name="Google Shape;106;p17"/>
          <p:cNvPicPr preferRelativeResize="0"/>
          <p:nvPr/>
        </p:nvPicPr>
        <p:blipFill>
          <a:blip r:embed="rId4">
            <a:alphaModFix/>
          </a:blip>
          <a:stretch>
            <a:fillRect/>
          </a:stretch>
        </p:blipFill>
        <p:spPr>
          <a:xfrm>
            <a:off x="7186048" y="1731960"/>
            <a:ext cx="1560900" cy="768802"/>
          </a:xfrm>
          <a:prstGeom prst="rect">
            <a:avLst/>
          </a:prstGeom>
          <a:noFill/>
          <a:ln>
            <a:noFill/>
          </a:ln>
        </p:spPr>
      </p:pic>
      <p:pic>
        <p:nvPicPr>
          <p:cNvPr id="107" name="Google Shape;107;p17"/>
          <p:cNvPicPr preferRelativeResize="0"/>
          <p:nvPr/>
        </p:nvPicPr>
        <p:blipFill>
          <a:blip r:embed="rId5">
            <a:alphaModFix/>
          </a:blip>
          <a:stretch>
            <a:fillRect/>
          </a:stretch>
        </p:blipFill>
        <p:spPr>
          <a:xfrm>
            <a:off x="7186038" y="2692374"/>
            <a:ext cx="1560900" cy="474307"/>
          </a:xfrm>
          <a:prstGeom prst="rect">
            <a:avLst/>
          </a:prstGeom>
          <a:noFill/>
          <a:ln>
            <a:noFill/>
          </a:ln>
        </p:spPr>
      </p:pic>
      <p:pic>
        <p:nvPicPr>
          <p:cNvPr id="108" name="Google Shape;108;p17"/>
          <p:cNvPicPr preferRelativeResize="0"/>
          <p:nvPr/>
        </p:nvPicPr>
        <p:blipFill>
          <a:blip r:embed="rId6">
            <a:alphaModFix/>
          </a:blip>
          <a:stretch>
            <a:fillRect/>
          </a:stretch>
        </p:blipFill>
        <p:spPr>
          <a:xfrm>
            <a:off x="7380300" y="3890306"/>
            <a:ext cx="1560900" cy="690743"/>
          </a:xfrm>
          <a:prstGeom prst="rect">
            <a:avLst/>
          </a:prstGeom>
          <a:noFill/>
          <a:ln>
            <a:noFill/>
          </a:ln>
        </p:spPr>
      </p:pic>
      <p:pic>
        <p:nvPicPr>
          <p:cNvPr id="109" name="Google Shape;109;p17"/>
          <p:cNvPicPr preferRelativeResize="0"/>
          <p:nvPr/>
        </p:nvPicPr>
        <p:blipFill rotWithShape="1">
          <a:blip r:embed="rId7">
            <a:alphaModFix/>
          </a:blip>
          <a:srcRect b="0" l="0" r="0" t="0"/>
          <a:stretch/>
        </p:blipFill>
        <p:spPr>
          <a:xfrm>
            <a:off x="117925" y="4419350"/>
            <a:ext cx="1869625" cy="59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Process - Setup Optimization</a:t>
            </a:r>
            <a:endParaRPr/>
          </a:p>
          <a:p>
            <a:pPr indent="0" lvl="0" marL="0" rtl="0" algn="l">
              <a:spcBef>
                <a:spcPts val="0"/>
              </a:spcBef>
              <a:spcAft>
                <a:spcPts val="0"/>
              </a:spcAft>
              <a:buNone/>
            </a:pPr>
            <a:r>
              <a:t/>
            </a:r>
            <a:endParaRPr/>
          </a:p>
        </p:txBody>
      </p:sp>
      <p:sp>
        <p:nvSpPr>
          <p:cNvPr id="115" name="Google Shape;115;p18"/>
          <p:cNvSpPr txBox="1"/>
          <p:nvPr>
            <p:ph idx="1" type="body"/>
          </p:nvPr>
        </p:nvSpPr>
        <p:spPr>
          <a:xfrm>
            <a:off x="311700" y="1266325"/>
            <a:ext cx="69918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Based on the number of bays, we back-calculate the plant flow rate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9.	The plan view area of the tank is then determined</a:t>
            </a:r>
            <a:br>
              <a:rPr lang="en"/>
            </a:br>
            <a:endParaRPr/>
          </a:p>
          <a:p>
            <a:pPr indent="0" lvl="0" marL="0" rtl="0" algn="l">
              <a:spcBef>
                <a:spcPts val="1600"/>
              </a:spcBef>
              <a:spcAft>
                <a:spcPts val="1600"/>
              </a:spcAft>
              <a:buNone/>
            </a:pPr>
            <a:r>
              <a:rPr lang="en"/>
              <a:t>10.	The plan view area of each bay can also be calculated</a:t>
            </a:r>
            <a:endParaRPr/>
          </a:p>
        </p:txBody>
      </p:sp>
      <p:pic>
        <p:nvPicPr>
          <p:cNvPr id="116" name="Google Shape;116;p18"/>
          <p:cNvPicPr preferRelativeResize="0"/>
          <p:nvPr/>
        </p:nvPicPr>
        <p:blipFill>
          <a:blip r:embed="rId3">
            <a:alphaModFix/>
          </a:blip>
          <a:stretch>
            <a:fillRect/>
          </a:stretch>
        </p:blipFill>
        <p:spPr>
          <a:xfrm>
            <a:off x="7118625" y="1400800"/>
            <a:ext cx="1891000" cy="435175"/>
          </a:xfrm>
          <a:prstGeom prst="rect">
            <a:avLst/>
          </a:prstGeom>
          <a:noFill/>
          <a:ln>
            <a:noFill/>
          </a:ln>
        </p:spPr>
      </p:pic>
      <p:pic>
        <p:nvPicPr>
          <p:cNvPr id="117" name="Google Shape;117;p18"/>
          <p:cNvPicPr preferRelativeResize="0"/>
          <p:nvPr/>
        </p:nvPicPr>
        <p:blipFill>
          <a:blip r:embed="rId4">
            <a:alphaModFix/>
          </a:blip>
          <a:stretch>
            <a:fillRect/>
          </a:stretch>
        </p:blipFill>
        <p:spPr>
          <a:xfrm>
            <a:off x="7176173" y="2510075"/>
            <a:ext cx="1775900" cy="658925"/>
          </a:xfrm>
          <a:prstGeom prst="rect">
            <a:avLst/>
          </a:prstGeom>
          <a:noFill/>
          <a:ln>
            <a:noFill/>
          </a:ln>
        </p:spPr>
      </p:pic>
      <p:pic>
        <p:nvPicPr>
          <p:cNvPr id="118" name="Google Shape;118;p18"/>
          <p:cNvPicPr preferRelativeResize="0"/>
          <p:nvPr/>
        </p:nvPicPr>
        <p:blipFill>
          <a:blip r:embed="rId5">
            <a:alphaModFix/>
          </a:blip>
          <a:stretch>
            <a:fillRect/>
          </a:stretch>
        </p:blipFill>
        <p:spPr>
          <a:xfrm>
            <a:off x="7355050" y="3321400"/>
            <a:ext cx="1535700" cy="685580"/>
          </a:xfrm>
          <a:prstGeom prst="rect">
            <a:avLst/>
          </a:prstGeom>
          <a:noFill/>
          <a:ln>
            <a:noFill/>
          </a:ln>
        </p:spPr>
      </p:pic>
      <p:pic>
        <p:nvPicPr>
          <p:cNvPr id="119" name="Google Shape;119;p18"/>
          <p:cNvPicPr preferRelativeResize="0"/>
          <p:nvPr/>
        </p:nvPicPr>
        <p:blipFill rotWithShape="1">
          <a:blip r:embed="rId6">
            <a:alphaModFix/>
          </a:blip>
          <a:srcRect b="0" l="0" r="0" t="0"/>
          <a:stretch/>
        </p:blipFill>
        <p:spPr>
          <a:xfrm>
            <a:off x="117925" y="4419350"/>
            <a:ext cx="1869625" cy="59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Process - Diffuser System </a:t>
            </a:r>
            <a:endParaRPr/>
          </a:p>
          <a:p>
            <a:pPr indent="0" lvl="0" marL="0" rtl="0" algn="l">
              <a:spcBef>
                <a:spcPts val="0"/>
              </a:spcBef>
              <a:spcAft>
                <a:spcPts val="0"/>
              </a:spcAft>
              <a:buNone/>
            </a:pPr>
            <a:r>
              <a:t/>
            </a:r>
            <a:endParaRPr/>
          </a:p>
        </p:txBody>
      </p:sp>
      <p:sp>
        <p:nvSpPr>
          <p:cNvPr id="125" name="Google Shape;125;p19"/>
          <p:cNvSpPr txBox="1"/>
          <p:nvPr>
            <p:ph idx="1" type="body"/>
          </p:nvPr>
        </p:nvSpPr>
        <p:spPr>
          <a:xfrm>
            <a:off x="311700" y="1266325"/>
            <a:ext cx="67650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Option 1: Use current diffuser system </a:t>
            </a:r>
            <a:endParaRPr b="1"/>
          </a:p>
          <a:p>
            <a:pPr indent="0" lvl="0" marL="0" rtl="0" algn="l">
              <a:spcBef>
                <a:spcPts val="1600"/>
              </a:spcBef>
              <a:spcAft>
                <a:spcPts val="0"/>
              </a:spcAft>
              <a:buNone/>
            </a:pPr>
            <a:r>
              <a:rPr lang="en"/>
              <a:t>	Width of diffuser = 3.175 mm</a:t>
            </a:r>
            <a:endParaRPr/>
          </a:p>
          <a:p>
            <a:pPr indent="0" lvl="0" marL="0" rtl="0" algn="l">
              <a:spcBef>
                <a:spcPts val="1600"/>
              </a:spcBef>
              <a:spcAft>
                <a:spcPts val="0"/>
              </a:spcAft>
              <a:buNone/>
            </a:pPr>
            <a:r>
              <a:rPr lang="en"/>
              <a:t>Using the continuity equation </a:t>
            </a:r>
            <a:endParaRPr/>
          </a:p>
          <a:p>
            <a:pPr indent="0" lvl="0" marL="0" rtl="0" algn="l">
              <a:spcBef>
                <a:spcPts val="1600"/>
              </a:spcBef>
              <a:spcAft>
                <a:spcPts val="0"/>
              </a:spcAft>
              <a:buNone/>
            </a:pPr>
            <a:r>
              <a:rPr lang="en"/>
              <a:t>	Minimum width of bay = 1.4 m</a:t>
            </a:r>
            <a:endParaRPr/>
          </a:p>
          <a:p>
            <a:pPr indent="0" lvl="0" marL="0" rtl="0" algn="l">
              <a:spcBef>
                <a:spcPts val="1600"/>
              </a:spcBef>
              <a:spcAft>
                <a:spcPts val="0"/>
              </a:spcAft>
              <a:buNone/>
            </a:pPr>
            <a:r>
              <a:rPr lang="en"/>
              <a:t>Calculate total width of the tank</a:t>
            </a:r>
            <a:endParaRPr/>
          </a:p>
          <a:p>
            <a:pPr indent="0" lvl="0" marL="0" rtl="0" algn="l">
              <a:spcBef>
                <a:spcPts val="1600"/>
              </a:spcBef>
              <a:spcAft>
                <a:spcPts val="0"/>
              </a:spcAft>
              <a:buNone/>
            </a:pPr>
            <a:r>
              <a:rPr lang="en"/>
              <a:t>Length of tank can be calculated from the total plan view area</a:t>
            </a:r>
            <a:endParaRPr/>
          </a:p>
          <a:p>
            <a:pPr indent="0" lvl="0" marL="0" rtl="0" algn="l">
              <a:spcBef>
                <a:spcPts val="1600"/>
              </a:spcBef>
              <a:spcAft>
                <a:spcPts val="1600"/>
              </a:spcAft>
              <a:buNone/>
            </a:pPr>
            <a:r>
              <a:t/>
            </a:r>
            <a:endParaRPr/>
          </a:p>
        </p:txBody>
      </p:sp>
      <p:pic>
        <p:nvPicPr>
          <p:cNvPr id="126" name="Google Shape;126;p19"/>
          <p:cNvPicPr preferRelativeResize="0"/>
          <p:nvPr/>
        </p:nvPicPr>
        <p:blipFill rotWithShape="1">
          <a:blip r:embed="rId3">
            <a:alphaModFix/>
          </a:blip>
          <a:srcRect b="0" l="0" r="0" t="0"/>
          <a:stretch/>
        </p:blipFill>
        <p:spPr>
          <a:xfrm>
            <a:off x="117925" y="4419350"/>
            <a:ext cx="1869625" cy="593200"/>
          </a:xfrm>
          <a:prstGeom prst="rect">
            <a:avLst/>
          </a:prstGeom>
          <a:noFill/>
          <a:ln>
            <a:noFill/>
          </a:ln>
        </p:spPr>
      </p:pic>
      <p:pic>
        <p:nvPicPr>
          <p:cNvPr id="127" name="Google Shape;127;p19"/>
          <p:cNvPicPr preferRelativeResize="0"/>
          <p:nvPr/>
        </p:nvPicPr>
        <p:blipFill>
          <a:blip r:embed="rId4">
            <a:alphaModFix/>
          </a:blip>
          <a:stretch>
            <a:fillRect/>
          </a:stretch>
        </p:blipFill>
        <p:spPr>
          <a:xfrm>
            <a:off x="3711575" y="2266750"/>
            <a:ext cx="2927975" cy="493875"/>
          </a:xfrm>
          <a:prstGeom prst="rect">
            <a:avLst/>
          </a:prstGeom>
          <a:noFill/>
          <a:ln>
            <a:noFill/>
          </a:ln>
        </p:spPr>
      </p:pic>
      <p:pic>
        <p:nvPicPr>
          <p:cNvPr id="128" name="Google Shape;128;p19"/>
          <p:cNvPicPr preferRelativeResize="0"/>
          <p:nvPr/>
        </p:nvPicPr>
        <p:blipFill>
          <a:blip r:embed="rId5">
            <a:alphaModFix/>
          </a:blip>
          <a:stretch>
            <a:fillRect/>
          </a:stretch>
        </p:blipFill>
        <p:spPr>
          <a:xfrm>
            <a:off x="4030925" y="3359925"/>
            <a:ext cx="1869625" cy="383722"/>
          </a:xfrm>
          <a:prstGeom prst="rect">
            <a:avLst/>
          </a:prstGeom>
          <a:noFill/>
          <a:ln>
            <a:noFill/>
          </a:ln>
        </p:spPr>
      </p:pic>
      <p:pic>
        <p:nvPicPr>
          <p:cNvPr id="129" name="Google Shape;129;p19"/>
          <p:cNvPicPr preferRelativeResize="0"/>
          <p:nvPr/>
        </p:nvPicPr>
        <p:blipFill>
          <a:blip r:embed="rId6">
            <a:alphaModFix/>
          </a:blip>
          <a:stretch>
            <a:fillRect/>
          </a:stretch>
        </p:blipFill>
        <p:spPr>
          <a:xfrm>
            <a:off x="4008463" y="4188488"/>
            <a:ext cx="1914525" cy="771525"/>
          </a:xfrm>
          <a:prstGeom prst="rect">
            <a:avLst/>
          </a:prstGeom>
          <a:noFill/>
          <a:ln>
            <a:noFill/>
          </a:ln>
        </p:spPr>
      </p:pic>
      <p:pic>
        <p:nvPicPr>
          <p:cNvPr id="130" name="Google Shape;130;p19"/>
          <p:cNvPicPr preferRelativeResize="0"/>
          <p:nvPr/>
        </p:nvPicPr>
        <p:blipFill rotWithShape="1">
          <a:blip r:embed="rId7">
            <a:alphaModFix/>
          </a:blip>
          <a:srcRect b="4388" l="0" r="0" t="4379"/>
          <a:stretch/>
        </p:blipFill>
        <p:spPr>
          <a:xfrm>
            <a:off x="7347642" y="582025"/>
            <a:ext cx="1371908" cy="3161624"/>
          </a:xfrm>
          <a:prstGeom prst="rect">
            <a:avLst/>
          </a:prstGeom>
          <a:noFill/>
          <a:ln>
            <a:noFill/>
          </a:ln>
        </p:spPr>
      </p:pic>
      <p:cxnSp>
        <p:nvCxnSpPr>
          <p:cNvPr id="131" name="Google Shape;131;p19"/>
          <p:cNvCxnSpPr/>
          <p:nvPr/>
        </p:nvCxnSpPr>
        <p:spPr>
          <a:xfrm>
            <a:off x="7903750" y="4063700"/>
            <a:ext cx="849900" cy="0"/>
          </a:xfrm>
          <a:prstGeom prst="straightConnector1">
            <a:avLst/>
          </a:prstGeom>
          <a:noFill/>
          <a:ln cap="flat" cmpd="sng" w="9525">
            <a:solidFill>
              <a:schemeClr val="dk2"/>
            </a:solidFill>
            <a:prstDash val="solid"/>
            <a:round/>
            <a:headEnd len="med" w="med" type="none"/>
            <a:tailEnd len="med" w="med" type="triangle"/>
          </a:ln>
        </p:spPr>
      </p:cxnSp>
      <p:cxnSp>
        <p:nvCxnSpPr>
          <p:cNvPr id="132" name="Google Shape;132;p19"/>
          <p:cNvCxnSpPr/>
          <p:nvPr/>
        </p:nvCxnSpPr>
        <p:spPr>
          <a:xfrm flipH="1">
            <a:off x="7347750" y="4063700"/>
            <a:ext cx="573000" cy="30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19"/>
          <p:cNvSpPr txBox="1"/>
          <p:nvPr/>
        </p:nvSpPr>
        <p:spPr>
          <a:xfrm>
            <a:off x="7721400" y="4063700"/>
            <a:ext cx="11109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Open Sans"/>
                <a:ea typeface="Open Sans"/>
                <a:cs typeface="Open Sans"/>
                <a:sym typeface="Open Sans"/>
              </a:rPr>
              <a:t>W</a:t>
            </a:r>
            <a:r>
              <a:rPr b="1" baseline="-25000" lang="en" sz="1600">
                <a:latin typeface="Open Sans"/>
                <a:ea typeface="Open Sans"/>
                <a:cs typeface="Open Sans"/>
                <a:sym typeface="Open Sans"/>
              </a:rPr>
              <a:t>diffuser</a:t>
            </a:r>
            <a:endParaRPr b="1" baseline="-25000" sz="16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Process - Diffuser System </a:t>
            </a:r>
            <a:endParaRPr/>
          </a:p>
          <a:p>
            <a:pPr indent="0" lvl="0" marL="0" rtl="0" algn="l">
              <a:spcBef>
                <a:spcPts val="0"/>
              </a:spcBef>
              <a:spcAft>
                <a:spcPts val="0"/>
              </a:spcAft>
              <a:buNone/>
            </a:pPr>
            <a:r>
              <a:t/>
            </a:r>
            <a:endParaRPr/>
          </a:p>
        </p:txBody>
      </p:sp>
      <p:sp>
        <p:nvSpPr>
          <p:cNvPr id="139" name="Google Shape;139;p20"/>
          <p:cNvSpPr txBox="1"/>
          <p:nvPr>
            <p:ph idx="1" type="body"/>
          </p:nvPr>
        </p:nvSpPr>
        <p:spPr>
          <a:xfrm>
            <a:off x="311700" y="1152425"/>
            <a:ext cx="6596700" cy="34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Option 2: Use circular ports with PVC slab to straighten the flow</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457200" lvl="0" marL="1371600" rtl="0" algn="l">
              <a:spcBef>
                <a:spcPts val="1600"/>
              </a:spcBef>
              <a:spcAft>
                <a:spcPts val="0"/>
              </a:spcAft>
              <a:buNone/>
            </a:pPr>
            <a:r>
              <a:rPr lang="en"/>
              <a:t>Width of diffuser: 2.09 mm</a:t>
            </a:r>
            <a:endParaRPr/>
          </a:p>
          <a:p>
            <a:pPr indent="457200" lvl="0" marL="1371600" rtl="0" algn="l">
              <a:spcBef>
                <a:spcPts val="1600"/>
              </a:spcBef>
              <a:spcAft>
                <a:spcPts val="1600"/>
              </a:spcAft>
              <a:buNone/>
            </a:pPr>
            <a:r>
              <a:rPr lang="en"/>
              <a:t>Minimum width of bay: 0.93 m</a:t>
            </a:r>
            <a:endParaRPr/>
          </a:p>
        </p:txBody>
      </p:sp>
      <p:pic>
        <p:nvPicPr>
          <p:cNvPr id="140" name="Google Shape;140;p20"/>
          <p:cNvPicPr preferRelativeResize="0"/>
          <p:nvPr/>
        </p:nvPicPr>
        <p:blipFill>
          <a:blip r:embed="rId3">
            <a:alphaModFix/>
          </a:blip>
          <a:stretch>
            <a:fillRect/>
          </a:stretch>
        </p:blipFill>
        <p:spPr>
          <a:xfrm>
            <a:off x="1142975" y="1795275"/>
            <a:ext cx="4922474" cy="2194350"/>
          </a:xfrm>
          <a:prstGeom prst="rect">
            <a:avLst/>
          </a:prstGeom>
          <a:noFill/>
          <a:ln>
            <a:noFill/>
          </a:ln>
        </p:spPr>
      </p:pic>
      <p:pic>
        <p:nvPicPr>
          <p:cNvPr id="141" name="Google Shape;141;p20"/>
          <p:cNvPicPr preferRelativeResize="0"/>
          <p:nvPr/>
        </p:nvPicPr>
        <p:blipFill>
          <a:blip r:embed="rId4">
            <a:alphaModFix/>
          </a:blip>
          <a:stretch>
            <a:fillRect/>
          </a:stretch>
        </p:blipFill>
        <p:spPr>
          <a:xfrm>
            <a:off x="6908400" y="0"/>
            <a:ext cx="2152650" cy="4914900"/>
          </a:xfrm>
          <a:prstGeom prst="rect">
            <a:avLst/>
          </a:prstGeom>
          <a:noFill/>
          <a:ln>
            <a:noFill/>
          </a:ln>
        </p:spPr>
      </p:pic>
      <p:pic>
        <p:nvPicPr>
          <p:cNvPr id="142" name="Google Shape;142;p20"/>
          <p:cNvPicPr preferRelativeResize="0"/>
          <p:nvPr/>
        </p:nvPicPr>
        <p:blipFill rotWithShape="1">
          <a:blip r:embed="rId5">
            <a:alphaModFix/>
          </a:blip>
          <a:srcRect b="0" l="0" r="0" t="0"/>
          <a:stretch/>
        </p:blipFill>
        <p:spPr>
          <a:xfrm>
            <a:off x="73450" y="4397325"/>
            <a:ext cx="1869625" cy="5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1"/>
          <p:cNvPicPr preferRelativeResize="0"/>
          <p:nvPr/>
        </p:nvPicPr>
        <p:blipFill rotWithShape="1">
          <a:blip r:embed="rId3">
            <a:alphaModFix/>
          </a:blip>
          <a:srcRect b="0" l="0" r="0" t="0"/>
          <a:stretch/>
        </p:blipFill>
        <p:spPr>
          <a:xfrm>
            <a:off x="117925" y="4419350"/>
            <a:ext cx="1869625" cy="593200"/>
          </a:xfrm>
          <a:prstGeom prst="rect">
            <a:avLst/>
          </a:prstGeom>
          <a:noFill/>
          <a:ln>
            <a:noFill/>
          </a:ln>
        </p:spPr>
      </p:pic>
      <p:pic>
        <p:nvPicPr>
          <p:cNvPr id="148" name="Google Shape;148;p21"/>
          <p:cNvPicPr preferRelativeResize="0"/>
          <p:nvPr/>
        </p:nvPicPr>
        <p:blipFill>
          <a:blip r:embed="rId4">
            <a:alphaModFix/>
          </a:blip>
          <a:stretch>
            <a:fillRect/>
          </a:stretch>
        </p:blipFill>
        <p:spPr>
          <a:xfrm>
            <a:off x="195675" y="46075"/>
            <a:ext cx="8738300" cy="502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